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6" r:id="rId2"/>
    <p:sldId id="283" r:id="rId3"/>
    <p:sldId id="282" r:id="rId4"/>
    <p:sldId id="308" r:id="rId5"/>
    <p:sldId id="267" r:id="rId6"/>
    <p:sldId id="284" r:id="rId7"/>
    <p:sldId id="285" r:id="rId8"/>
    <p:sldId id="286" r:id="rId9"/>
    <p:sldId id="287" r:id="rId10"/>
    <p:sldId id="288" r:id="rId11"/>
    <p:sldId id="289" r:id="rId12"/>
    <p:sldId id="290" r:id="rId13"/>
    <p:sldId id="291" r:id="rId14"/>
    <p:sldId id="307" r:id="rId15"/>
    <p:sldId id="257" r:id="rId16"/>
    <p:sldId id="312" r:id="rId17"/>
    <p:sldId id="292" r:id="rId18"/>
    <p:sldId id="293" r:id="rId19"/>
    <p:sldId id="327" r:id="rId20"/>
    <p:sldId id="328" r:id="rId21"/>
    <p:sldId id="329" r:id="rId22"/>
    <p:sldId id="295" r:id="rId23"/>
    <p:sldId id="309" r:id="rId24"/>
    <p:sldId id="320" r:id="rId25"/>
    <p:sldId id="281" r:id="rId26"/>
    <p:sldId id="28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8B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64" y="-2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8E2667-72F5-4E9C-87A2-85DF0FCFF77B}"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8E2667-72F5-4E9C-87A2-85DF0FCFF77B}"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8E2667-72F5-4E9C-87A2-85DF0FCFF77B}"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8E2667-72F5-4E9C-87A2-85DF0FCFF77B}"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8E2667-72F5-4E9C-87A2-85DF0FCFF77B}"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8E2667-72F5-4E9C-87A2-85DF0FCFF77B}"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8E2667-72F5-4E9C-87A2-85DF0FCFF77B}" type="datetimeFigureOut">
              <a:rPr lang="en-US" smtClean="0"/>
              <a:pPr/>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8E2667-72F5-4E9C-87A2-85DF0FCFF77B}" type="datetimeFigureOut">
              <a:rPr lang="en-US" smtClean="0"/>
              <a:pPr/>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8E2667-72F5-4E9C-87A2-85DF0FCFF77B}" type="datetimeFigureOut">
              <a:rPr lang="en-US" smtClean="0"/>
              <a:pPr/>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8E2667-72F5-4E9C-87A2-85DF0FCFF77B}"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8E2667-72F5-4E9C-87A2-85DF0FCFF77B}"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6F6BE-CF90-4A88-A182-F9F0B986FDB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E2667-72F5-4E9C-87A2-85DF0FCFF77B}" type="datetimeFigureOut">
              <a:rPr lang="en-US" smtClean="0"/>
              <a:pPr/>
              <a:t>7/7/2025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6F6BE-CF90-4A88-A182-F9F0B986FDB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tellarium.org/"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dropbox.com/scl/fi/aitn8xtookwwxm6mvybkp/SDRSharp.Average.dll?rlkey=667f4a83958krn77ie2862jxf&amp;dl=0" TargetMode="External"/><Relationship Id="rId2" Type="http://schemas.openxmlformats.org/officeDocument/2006/relationships/hyperlink" Target="https://www.dropbox.com/scl/fi/2f67lyu6qgt2cp98rg9kp/SDR-2.ZIP?rlkey=y82yv6jzjyu7e92sap3x8ewm7&amp;st=tcil7w3s&amp;dl=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56596" y="823447"/>
            <a:ext cx="5697643" cy="3816429"/>
          </a:xfrm>
          <a:prstGeom prst="rect">
            <a:avLst/>
          </a:prstGeom>
        </p:spPr>
        <p:txBody>
          <a:bodyPr wrap="square">
            <a:spAutoFit/>
          </a:bodyPr>
          <a:lstStyle/>
          <a:p>
            <a:pPr algn="ctr"/>
            <a:r>
              <a:rPr lang="en-US" sz="2800" b="1" dirty="0" smtClean="0">
                <a:latin typeface="Times New Roman" pitchFamily="18" charset="0"/>
                <a:cs typeface="Times New Roman" pitchFamily="18" charset="0"/>
              </a:rPr>
              <a:t>Cir Patch Feed Disk  Yagi</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p>
          <a:p>
            <a:pPr algn="ctr"/>
            <a:r>
              <a:rPr lang="en-US" sz="2800" b="1" dirty="0" smtClean="0">
                <a:latin typeface="Times New Roman" pitchFamily="18" charset="0"/>
                <a:cs typeface="Times New Roman" pitchFamily="18" charset="0"/>
              </a:rPr>
              <a:t>Student Edition</a:t>
            </a:r>
          </a:p>
          <a:p>
            <a:pPr algn="ctr"/>
            <a:endParaRPr lang="en-US" sz="2800" b="1" dirty="0" smtClean="0">
              <a:latin typeface="Times New Roman" pitchFamily="18" charset="0"/>
              <a:cs typeface="Times New Roman" pitchFamily="18" charset="0"/>
            </a:endParaRPr>
          </a:p>
          <a:p>
            <a:pPr algn="ctr"/>
            <a:r>
              <a:rPr lang="en-US" sz="2800" b="1" dirty="0" smtClean="0">
                <a:latin typeface="Times New Roman" pitchFamily="18" charset="0"/>
                <a:cs typeface="Times New Roman" pitchFamily="18" charset="0"/>
              </a:rPr>
              <a:t>SOFTWARE</a:t>
            </a:r>
          </a:p>
          <a:p>
            <a:pPr algn="ctr"/>
            <a:endParaRPr lang="en-US" sz="2800" b="1" dirty="0" smtClean="0">
              <a:latin typeface="Times New Roman" pitchFamily="18" charset="0"/>
              <a:cs typeface="Times New Roman" pitchFamily="18" charset="0"/>
            </a:endParaRPr>
          </a:p>
          <a:p>
            <a:pPr algn="ctr"/>
            <a:r>
              <a:rPr lang="en-US" sz="2800" b="1" dirty="0" smtClean="0">
                <a:latin typeface="Times New Roman" pitchFamily="18" charset="0"/>
                <a:cs typeface="Times New Roman" pitchFamily="18" charset="0"/>
              </a:rPr>
              <a:t>Data Acquisition </a:t>
            </a:r>
          </a:p>
          <a:p>
            <a:pPr algn="ctr"/>
            <a:r>
              <a:rPr lang="en-US" sz="2800" b="1" dirty="0" smtClean="0">
                <a:latin typeface="Times New Roman" pitchFamily="18" charset="0"/>
                <a:cs typeface="Times New Roman" pitchFamily="18" charset="0"/>
              </a:rPr>
              <a:t>Averaging</a:t>
            </a:r>
          </a:p>
          <a:p>
            <a:pPr algn="ctr"/>
            <a:r>
              <a:rPr lang="en-US" sz="2800" b="1" dirty="0" smtClean="0">
                <a:latin typeface="Times New Roman" pitchFamily="18" charset="0"/>
                <a:cs typeface="Times New Roman" pitchFamily="18" charset="0"/>
              </a:rPr>
              <a:t>Auto File Saving</a:t>
            </a:r>
          </a:p>
          <a:p>
            <a:endParaRPr lang="en-US" b="1" dirty="0">
              <a:solidFill>
                <a:srgbClr val="062AC4"/>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24345" cy="369332"/>
          </a:xfrm>
          <a:prstGeom prst="rect">
            <a:avLst/>
          </a:prstGeom>
          <a:noFill/>
        </p:spPr>
        <p:txBody>
          <a:bodyPr wrap="none" rtlCol="0">
            <a:spAutoFit/>
          </a:bodyPr>
          <a:lstStyle/>
          <a:p>
            <a:r>
              <a:rPr lang="en-US" dirty="0" smtClean="0"/>
              <a:t> </a:t>
            </a:r>
            <a:r>
              <a:rPr lang="en-US" dirty="0" smtClean="0">
                <a:solidFill>
                  <a:schemeClr val="bg1"/>
                </a:solidFill>
              </a:rPr>
              <a:t>Software  Block Diagram</a:t>
            </a:r>
            <a:endParaRPr lang="en-US" dirty="0">
              <a:solidFill>
                <a:schemeClr val="bg1"/>
              </a:solidFill>
            </a:endParaRPr>
          </a:p>
        </p:txBody>
      </p:sp>
      <p:sp>
        <p:nvSpPr>
          <p:cNvPr id="112" name="Rectangle 111"/>
          <p:cNvSpPr/>
          <p:nvPr/>
        </p:nvSpPr>
        <p:spPr>
          <a:xfrm>
            <a:off x="228600" y="457200"/>
            <a:ext cx="8534400" cy="60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2"/>
          <a:srcRect/>
          <a:stretch>
            <a:fillRect/>
          </a:stretch>
        </p:blipFill>
        <p:spPr bwMode="auto">
          <a:xfrm>
            <a:off x="609600" y="1219200"/>
            <a:ext cx="2667000" cy="5008563"/>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a:srcRect/>
          <a:stretch>
            <a:fillRect/>
          </a:stretch>
        </p:blipFill>
        <p:spPr bwMode="auto">
          <a:xfrm>
            <a:off x="3276600" y="1219200"/>
            <a:ext cx="3810000" cy="5029200"/>
          </a:xfrm>
          <a:prstGeom prst="rect">
            <a:avLst/>
          </a:prstGeom>
          <a:noFill/>
          <a:ln w="9525">
            <a:noFill/>
            <a:miter lim="800000"/>
            <a:headEnd/>
            <a:tailEnd/>
          </a:ln>
          <a:effectLst/>
        </p:spPr>
      </p:pic>
      <p:sp>
        <p:nvSpPr>
          <p:cNvPr id="13" name="Rounded Rectangle 12"/>
          <p:cNvSpPr/>
          <p:nvPr/>
        </p:nvSpPr>
        <p:spPr>
          <a:xfrm>
            <a:off x="685800" y="3810000"/>
            <a:ext cx="2514600" cy="685800"/>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4"/>
          <a:srcRect/>
          <a:stretch>
            <a:fillRect/>
          </a:stretch>
        </p:blipFill>
        <p:spPr bwMode="auto">
          <a:xfrm>
            <a:off x="3276600" y="1143000"/>
            <a:ext cx="3886200" cy="5257800"/>
          </a:xfrm>
          <a:prstGeom prst="rect">
            <a:avLst/>
          </a:prstGeom>
          <a:noFill/>
          <a:ln w="9525">
            <a:noFill/>
            <a:miter lim="800000"/>
            <a:headEnd/>
            <a:tailEnd/>
          </a:ln>
          <a:effectLst/>
        </p:spPr>
      </p:pic>
      <p:sp>
        <p:nvSpPr>
          <p:cNvPr id="14" name="TextBox 13"/>
          <p:cNvSpPr txBox="1"/>
          <p:nvPr/>
        </p:nvSpPr>
        <p:spPr>
          <a:xfrm>
            <a:off x="3505200" y="4343400"/>
            <a:ext cx="3352800" cy="1077218"/>
          </a:xfrm>
          <a:prstGeom prst="rect">
            <a:avLst/>
          </a:prstGeom>
          <a:noFill/>
        </p:spPr>
        <p:txBody>
          <a:bodyPr wrap="square" rtlCol="0">
            <a:spAutoFit/>
          </a:bodyPr>
          <a:lstStyle/>
          <a:p>
            <a:pPr lvl="1"/>
            <a:r>
              <a:rPr lang="en-US" sz="1600" b="1" dirty="0" smtClean="0">
                <a:solidFill>
                  <a:srgbClr val="FFFF00"/>
                </a:solidFill>
              </a:rPr>
              <a:t>Start / Stop acquisition</a:t>
            </a:r>
          </a:p>
          <a:p>
            <a:pPr lvl="1"/>
            <a:endParaRPr lang="en-US" sz="1600" b="1" dirty="0" smtClean="0">
              <a:solidFill>
                <a:srgbClr val="FFFF00"/>
              </a:solidFill>
            </a:endParaRPr>
          </a:p>
          <a:p>
            <a:pPr lvl="1" algn="ctr"/>
            <a:r>
              <a:rPr lang="en-US" sz="1600" b="1" dirty="0" smtClean="0">
                <a:solidFill>
                  <a:srgbClr val="FFFF00"/>
                </a:solidFill>
              </a:rPr>
              <a:t>Create a Background  Reference</a:t>
            </a:r>
          </a:p>
          <a:p>
            <a:pPr lvl="1" algn="ctr"/>
            <a:r>
              <a:rPr lang="en-US" sz="1600" b="1" dirty="0" smtClean="0">
                <a:solidFill>
                  <a:srgbClr val="FFFF00"/>
                </a:solidFill>
              </a:rPr>
              <a:t>Correction  File</a:t>
            </a:r>
            <a:endParaRPr lang="en-US" sz="1600" b="1" dirty="0">
              <a:solidFill>
                <a:srgbClr val="FFFF00"/>
              </a:solidFill>
            </a:endParaRPr>
          </a:p>
        </p:txBody>
      </p:sp>
      <p:sp>
        <p:nvSpPr>
          <p:cNvPr id="10" name="TextBox 9"/>
          <p:cNvSpPr txBox="1"/>
          <p:nvPr/>
        </p:nvSpPr>
        <p:spPr>
          <a:xfrm>
            <a:off x="1143000" y="457200"/>
            <a:ext cx="5569602" cy="461665"/>
          </a:xfrm>
          <a:prstGeom prst="rect">
            <a:avLst/>
          </a:prstGeom>
          <a:noFill/>
        </p:spPr>
        <p:txBody>
          <a:bodyPr wrap="none" rtlCol="0">
            <a:spAutoFit/>
          </a:bodyPr>
          <a:lstStyle/>
          <a:p>
            <a:r>
              <a:rPr lang="en-US" sz="2400" b="1" dirty="0" err="1" smtClean="0">
                <a:solidFill>
                  <a:schemeClr val="bg1"/>
                </a:solidFill>
              </a:rPr>
              <a:t>IF_Average</a:t>
            </a:r>
            <a:r>
              <a:rPr lang="en-US" sz="2400" b="1" dirty="0" smtClean="0">
                <a:solidFill>
                  <a:schemeClr val="bg1"/>
                </a:solidFill>
              </a:rPr>
              <a:t> Plug-In   </a:t>
            </a:r>
            <a:r>
              <a:rPr lang="en-US" sz="2400" dirty="0" smtClean="0">
                <a:solidFill>
                  <a:schemeClr val="bg1"/>
                </a:solidFill>
              </a:rPr>
              <a:t>for </a:t>
            </a:r>
            <a:r>
              <a:rPr lang="en-US" sz="2400" dirty="0" err="1" smtClean="0">
                <a:solidFill>
                  <a:schemeClr val="bg1"/>
                </a:solidFill>
              </a:rPr>
              <a:t>AirSpy</a:t>
            </a:r>
            <a:r>
              <a:rPr lang="en-US" sz="2400" dirty="0" smtClean="0">
                <a:solidFill>
                  <a:schemeClr val="bg1"/>
                </a:solidFill>
              </a:rPr>
              <a:t> SDR# Studio</a:t>
            </a:r>
            <a:endParaRPr lang="en-US" sz="2400" dirty="0">
              <a:solidFill>
                <a:schemeClr val="bg1"/>
              </a:solidFill>
            </a:endParaRPr>
          </a:p>
        </p:txBody>
      </p:sp>
      <p:sp>
        <p:nvSpPr>
          <p:cNvPr id="15" name="Slide Number Placeholder 14"/>
          <p:cNvSpPr>
            <a:spLocks noGrp="1"/>
          </p:cNvSpPr>
          <p:nvPr>
            <p:ph type="sldNum" sz="quarter" idx="12"/>
          </p:nvPr>
        </p:nvSpPr>
        <p:spPr/>
        <p:txBody>
          <a:bodyPr/>
          <a:lstStyle/>
          <a:p>
            <a:fld id="{9C598825-59B3-4584-912B-92622D7945A6}" type="slidenum">
              <a:rPr lang="en-US" smtClean="0"/>
              <a:pPr/>
              <a:t>10</a:t>
            </a:fld>
            <a:endParaRPr lang="en-US"/>
          </a:p>
        </p:txBody>
      </p:sp>
      <p:sp>
        <p:nvSpPr>
          <p:cNvPr id="16" name="Notched Right Arrow 15"/>
          <p:cNvSpPr/>
          <p:nvPr/>
        </p:nvSpPr>
        <p:spPr>
          <a:xfrm rot="1542055">
            <a:off x="3219044" y="4239056"/>
            <a:ext cx="625192" cy="228600"/>
          </a:xfrm>
          <a:prstGeom prst="notch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362200" y="1676401"/>
            <a:ext cx="420308" cy="276999"/>
          </a:xfrm>
          <a:prstGeom prst="rect">
            <a:avLst/>
          </a:prstGeom>
          <a:solidFill>
            <a:schemeClr val="bg1"/>
          </a:solidFill>
        </p:spPr>
        <p:txBody>
          <a:bodyPr wrap="square" rtlCol="0">
            <a:spAutoFit/>
          </a:bodyPr>
          <a:lstStyle/>
          <a:p>
            <a:r>
              <a:rPr lang="en-US" sz="1200" b="1" dirty="0" smtClean="0"/>
              <a:t>512</a:t>
            </a:r>
            <a:endParaRPr lang="en-US" sz="1200" b="1" dirty="0"/>
          </a:p>
        </p:txBody>
      </p:sp>
      <p:sp>
        <p:nvSpPr>
          <p:cNvPr id="18" name="TextBox 17"/>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24345" cy="369332"/>
          </a:xfrm>
          <a:prstGeom prst="rect">
            <a:avLst/>
          </a:prstGeom>
          <a:noFill/>
        </p:spPr>
        <p:txBody>
          <a:bodyPr wrap="none" rtlCol="0">
            <a:spAutoFit/>
          </a:bodyPr>
          <a:lstStyle/>
          <a:p>
            <a:r>
              <a:rPr lang="en-US" dirty="0" smtClean="0"/>
              <a:t> </a:t>
            </a:r>
            <a:r>
              <a:rPr lang="en-US" dirty="0" smtClean="0">
                <a:solidFill>
                  <a:schemeClr val="bg1"/>
                </a:solidFill>
              </a:rPr>
              <a:t>Software  Block Diagram</a:t>
            </a:r>
            <a:endParaRPr lang="en-US" dirty="0">
              <a:solidFill>
                <a:schemeClr val="bg1"/>
              </a:solidFill>
            </a:endParaRPr>
          </a:p>
        </p:txBody>
      </p:sp>
      <p:sp>
        <p:nvSpPr>
          <p:cNvPr id="112" name="Rectangle 111"/>
          <p:cNvSpPr/>
          <p:nvPr/>
        </p:nvSpPr>
        <p:spPr>
          <a:xfrm>
            <a:off x="228600" y="457200"/>
            <a:ext cx="8534400" cy="60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2"/>
          <a:srcRect/>
          <a:stretch>
            <a:fillRect/>
          </a:stretch>
        </p:blipFill>
        <p:spPr bwMode="auto">
          <a:xfrm>
            <a:off x="609600" y="1219200"/>
            <a:ext cx="2667000" cy="5008563"/>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a:srcRect/>
          <a:stretch>
            <a:fillRect/>
          </a:stretch>
        </p:blipFill>
        <p:spPr bwMode="auto">
          <a:xfrm>
            <a:off x="3276600" y="1219200"/>
            <a:ext cx="3810000" cy="5029200"/>
          </a:xfrm>
          <a:prstGeom prst="rect">
            <a:avLst/>
          </a:prstGeom>
          <a:noFill/>
          <a:ln w="9525">
            <a:noFill/>
            <a:miter lim="800000"/>
            <a:headEnd/>
            <a:tailEnd/>
          </a:ln>
          <a:effectLst/>
        </p:spPr>
      </p:pic>
      <p:sp>
        <p:nvSpPr>
          <p:cNvPr id="13" name="Rounded Rectangle 12"/>
          <p:cNvSpPr/>
          <p:nvPr/>
        </p:nvSpPr>
        <p:spPr>
          <a:xfrm>
            <a:off x="685800" y="3810000"/>
            <a:ext cx="2514600" cy="685800"/>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4"/>
          <a:srcRect/>
          <a:stretch>
            <a:fillRect/>
          </a:stretch>
        </p:blipFill>
        <p:spPr bwMode="auto">
          <a:xfrm>
            <a:off x="3276600" y="1143000"/>
            <a:ext cx="3886200" cy="5257800"/>
          </a:xfrm>
          <a:prstGeom prst="rect">
            <a:avLst/>
          </a:prstGeom>
          <a:noFill/>
          <a:ln w="9525">
            <a:noFill/>
            <a:miter lim="800000"/>
            <a:headEnd/>
            <a:tailEnd/>
          </a:ln>
          <a:effectLst/>
        </p:spPr>
      </p:pic>
      <p:sp>
        <p:nvSpPr>
          <p:cNvPr id="14" name="TextBox 13"/>
          <p:cNvSpPr txBox="1"/>
          <p:nvPr/>
        </p:nvSpPr>
        <p:spPr>
          <a:xfrm>
            <a:off x="3505200" y="4343400"/>
            <a:ext cx="3352800" cy="1077218"/>
          </a:xfrm>
          <a:prstGeom prst="rect">
            <a:avLst/>
          </a:prstGeom>
          <a:noFill/>
        </p:spPr>
        <p:txBody>
          <a:bodyPr wrap="square" rtlCol="0">
            <a:spAutoFit/>
          </a:bodyPr>
          <a:lstStyle/>
          <a:p>
            <a:pPr lvl="1"/>
            <a:r>
              <a:rPr lang="en-US" sz="1600" b="1" dirty="0" smtClean="0">
                <a:solidFill>
                  <a:srgbClr val="FFFF00"/>
                </a:solidFill>
              </a:rPr>
              <a:t>Start / Stop acquisition</a:t>
            </a:r>
          </a:p>
          <a:p>
            <a:pPr lvl="1"/>
            <a:endParaRPr lang="en-US" sz="1600" b="1" dirty="0" smtClean="0">
              <a:solidFill>
                <a:srgbClr val="FFFF00"/>
              </a:solidFill>
            </a:endParaRPr>
          </a:p>
          <a:p>
            <a:pPr lvl="1" algn="ctr"/>
            <a:r>
              <a:rPr lang="en-US" sz="1600" b="1" dirty="0" smtClean="0">
                <a:solidFill>
                  <a:srgbClr val="FFFF00"/>
                </a:solidFill>
              </a:rPr>
              <a:t>Create a Background  Reference</a:t>
            </a:r>
          </a:p>
          <a:p>
            <a:pPr lvl="1" algn="ctr"/>
            <a:r>
              <a:rPr lang="en-US" sz="1600" b="1" dirty="0" smtClean="0">
                <a:solidFill>
                  <a:srgbClr val="FFFF00"/>
                </a:solidFill>
              </a:rPr>
              <a:t>Correction  File</a:t>
            </a:r>
            <a:endParaRPr lang="en-US" sz="1600" b="1" dirty="0">
              <a:solidFill>
                <a:srgbClr val="FFFF00"/>
              </a:solidFill>
            </a:endParaRPr>
          </a:p>
        </p:txBody>
      </p:sp>
      <p:sp>
        <p:nvSpPr>
          <p:cNvPr id="10" name="TextBox 9"/>
          <p:cNvSpPr txBox="1"/>
          <p:nvPr/>
        </p:nvSpPr>
        <p:spPr>
          <a:xfrm>
            <a:off x="1143000" y="457200"/>
            <a:ext cx="5569602" cy="461665"/>
          </a:xfrm>
          <a:prstGeom prst="rect">
            <a:avLst/>
          </a:prstGeom>
          <a:noFill/>
        </p:spPr>
        <p:txBody>
          <a:bodyPr wrap="none" rtlCol="0">
            <a:spAutoFit/>
          </a:bodyPr>
          <a:lstStyle/>
          <a:p>
            <a:r>
              <a:rPr lang="en-US" sz="2400" b="1" dirty="0" err="1" smtClean="0">
                <a:solidFill>
                  <a:schemeClr val="bg1"/>
                </a:solidFill>
              </a:rPr>
              <a:t>IF_Average</a:t>
            </a:r>
            <a:r>
              <a:rPr lang="en-US" sz="2400" b="1" dirty="0" smtClean="0">
                <a:solidFill>
                  <a:schemeClr val="bg1"/>
                </a:solidFill>
              </a:rPr>
              <a:t> Plug-In   </a:t>
            </a:r>
            <a:r>
              <a:rPr lang="en-US" sz="2400" dirty="0" smtClean="0">
                <a:solidFill>
                  <a:schemeClr val="bg1"/>
                </a:solidFill>
              </a:rPr>
              <a:t>for </a:t>
            </a:r>
            <a:r>
              <a:rPr lang="en-US" sz="2400" dirty="0" err="1" smtClean="0">
                <a:solidFill>
                  <a:schemeClr val="bg1"/>
                </a:solidFill>
              </a:rPr>
              <a:t>AirSpy</a:t>
            </a:r>
            <a:r>
              <a:rPr lang="en-US" sz="2400" dirty="0" smtClean="0">
                <a:solidFill>
                  <a:schemeClr val="bg1"/>
                </a:solidFill>
              </a:rPr>
              <a:t> SDR# Studio</a:t>
            </a:r>
            <a:endParaRPr lang="en-US" sz="2400" dirty="0">
              <a:solidFill>
                <a:schemeClr val="bg1"/>
              </a:solidFill>
            </a:endParaRPr>
          </a:p>
        </p:txBody>
      </p:sp>
      <p:sp>
        <p:nvSpPr>
          <p:cNvPr id="15" name="Slide Number Placeholder 14"/>
          <p:cNvSpPr>
            <a:spLocks noGrp="1"/>
          </p:cNvSpPr>
          <p:nvPr>
            <p:ph type="sldNum" sz="quarter" idx="12"/>
          </p:nvPr>
        </p:nvSpPr>
        <p:spPr/>
        <p:txBody>
          <a:bodyPr/>
          <a:lstStyle/>
          <a:p>
            <a:fld id="{9C598825-59B3-4584-912B-92622D7945A6}" type="slidenum">
              <a:rPr lang="en-US" smtClean="0"/>
              <a:pPr/>
              <a:t>11</a:t>
            </a:fld>
            <a:endParaRPr lang="en-US"/>
          </a:p>
        </p:txBody>
      </p:sp>
      <p:sp>
        <p:nvSpPr>
          <p:cNvPr id="16" name="Notched Right Arrow 15"/>
          <p:cNvSpPr/>
          <p:nvPr/>
        </p:nvSpPr>
        <p:spPr>
          <a:xfrm rot="1542055">
            <a:off x="3219044" y="4239056"/>
            <a:ext cx="625192" cy="228600"/>
          </a:xfrm>
          <a:prstGeom prst="notch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362200" y="1676401"/>
            <a:ext cx="420308" cy="276999"/>
          </a:xfrm>
          <a:prstGeom prst="rect">
            <a:avLst/>
          </a:prstGeom>
          <a:solidFill>
            <a:schemeClr val="bg1"/>
          </a:solidFill>
        </p:spPr>
        <p:txBody>
          <a:bodyPr wrap="square" rtlCol="0">
            <a:spAutoFit/>
          </a:bodyPr>
          <a:lstStyle/>
          <a:p>
            <a:r>
              <a:rPr lang="en-US" sz="1200" b="1" dirty="0" smtClean="0"/>
              <a:t>512</a:t>
            </a:r>
            <a:endParaRPr lang="en-US" sz="1200" b="1" dirty="0"/>
          </a:p>
        </p:txBody>
      </p:sp>
      <p:sp>
        <p:nvSpPr>
          <p:cNvPr id="18" name="TextBox 17"/>
          <p:cNvSpPr txBox="1"/>
          <p:nvPr/>
        </p:nvSpPr>
        <p:spPr>
          <a:xfrm>
            <a:off x="3352800" y="1981200"/>
            <a:ext cx="3429000" cy="830997"/>
          </a:xfrm>
          <a:prstGeom prst="rect">
            <a:avLst/>
          </a:prstGeom>
          <a:noFill/>
        </p:spPr>
        <p:txBody>
          <a:bodyPr wrap="square" rtlCol="0">
            <a:spAutoFit/>
          </a:bodyPr>
          <a:lstStyle/>
          <a:p>
            <a:pPr lvl="1" algn="ctr"/>
            <a:r>
              <a:rPr lang="en-US" sz="1600" b="1" dirty="0" smtClean="0">
                <a:solidFill>
                  <a:srgbClr val="FFFF00"/>
                </a:solidFill>
              </a:rPr>
              <a:t>H1 Spectrum </a:t>
            </a:r>
            <a:r>
              <a:rPr lang="en-US" sz="1600" b="1" dirty="0" smtClean="0">
                <a:solidFill>
                  <a:srgbClr val="1BF2FD"/>
                </a:solidFill>
              </a:rPr>
              <a:t>USING</a:t>
            </a:r>
            <a:r>
              <a:rPr lang="en-US" sz="1600" b="1" dirty="0" smtClean="0">
                <a:solidFill>
                  <a:srgbClr val="FFFF00"/>
                </a:solidFill>
              </a:rPr>
              <a:t> </a:t>
            </a:r>
          </a:p>
          <a:p>
            <a:pPr lvl="1" algn="ctr"/>
            <a:r>
              <a:rPr lang="en-US" sz="1600" b="1" dirty="0" smtClean="0">
                <a:solidFill>
                  <a:srgbClr val="FFFF00"/>
                </a:solidFill>
              </a:rPr>
              <a:t>Background  Reference     </a:t>
            </a:r>
          </a:p>
          <a:p>
            <a:pPr lvl="1" algn="ctr"/>
            <a:r>
              <a:rPr lang="en-US" sz="1600" b="1" dirty="0" smtClean="0">
                <a:solidFill>
                  <a:srgbClr val="FFFF00"/>
                </a:solidFill>
              </a:rPr>
              <a:t> Correction  File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24345" cy="369332"/>
          </a:xfrm>
          <a:prstGeom prst="rect">
            <a:avLst/>
          </a:prstGeom>
          <a:noFill/>
        </p:spPr>
        <p:txBody>
          <a:bodyPr wrap="none" rtlCol="0">
            <a:spAutoFit/>
          </a:bodyPr>
          <a:lstStyle/>
          <a:p>
            <a:r>
              <a:rPr lang="en-US" dirty="0" smtClean="0">
                <a:solidFill>
                  <a:schemeClr val="bg1"/>
                </a:solidFill>
              </a:rPr>
              <a:t> Software  Block Diagram</a:t>
            </a:r>
            <a:endParaRPr lang="en-US" dirty="0">
              <a:solidFill>
                <a:schemeClr val="bg1"/>
              </a:solidFill>
            </a:endParaRPr>
          </a:p>
        </p:txBody>
      </p:sp>
      <p:sp>
        <p:nvSpPr>
          <p:cNvPr id="112" name="Rectangle 111"/>
          <p:cNvSpPr/>
          <p:nvPr/>
        </p:nvSpPr>
        <p:spPr>
          <a:xfrm>
            <a:off x="228600" y="457200"/>
            <a:ext cx="8534400" cy="60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2"/>
          <a:srcRect/>
          <a:stretch>
            <a:fillRect/>
          </a:stretch>
        </p:blipFill>
        <p:spPr bwMode="auto">
          <a:xfrm>
            <a:off x="609600" y="1219200"/>
            <a:ext cx="2667000" cy="5008563"/>
          </a:xfrm>
          <a:prstGeom prst="rect">
            <a:avLst/>
          </a:prstGeom>
          <a:noFill/>
          <a:ln w="9525">
            <a:noFill/>
            <a:miter lim="800000"/>
            <a:headEnd/>
            <a:tailEnd/>
          </a:ln>
          <a:effectLst/>
        </p:spPr>
      </p:pic>
      <p:pic>
        <p:nvPicPr>
          <p:cNvPr id="15" name="Picture 2"/>
          <p:cNvPicPr>
            <a:picLocks noChangeAspect="1" noChangeArrowheads="1"/>
          </p:cNvPicPr>
          <p:nvPr/>
        </p:nvPicPr>
        <p:blipFill>
          <a:blip r:embed="rId3"/>
          <a:srcRect/>
          <a:stretch>
            <a:fillRect/>
          </a:stretch>
        </p:blipFill>
        <p:spPr bwMode="auto">
          <a:xfrm>
            <a:off x="3276600" y="1143000"/>
            <a:ext cx="3886200" cy="5257800"/>
          </a:xfrm>
          <a:prstGeom prst="rect">
            <a:avLst/>
          </a:prstGeom>
          <a:noFill/>
          <a:ln w="9525">
            <a:noFill/>
            <a:miter lim="800000"/>
            <a:headEnd/>
            <a:tailEnd/>
          </a:ln>
          <a:effectLst/>
        </p:spPr>
      </p:pic>
      <p:sp>
        <p:nvSpPr>
          <p:cNvPr id="14" name="TextBox 13"/>
          <p:cNvSpPr txBox="1"/>
          <p:nvPr/>
        </p:nvSpPr>
        <p:spPr>
          <a:xfrm>
            <a:off x="1143000" y="457200"/>
            <a:ext cx="5569602" cy="461665"/>
          </a:xfrm>
          <a:prstGeom prst="rect">
            <a:avLst/>
          </a:prstGeom>
          <a:noFill/>
        </p:spPr>
        <p:txBody>
          <a:bodyPr wrap="none" rtlCol="0">
            <a:spAutoFit/>
          </a:bodyPr>
          <a:lstStyle/>
          <a:p>
            <a:r>
              <a:rPr lang="en-US" sz="2400" b="1" dirty="0" err="1" smtClean="0">
                <a:solidFill>
                  <a:schemeClr val="bg1"/>
                </a:solidFill>
              </a:rPr>
              <a:t>IF_Average</a:t>
            </a:r>
            <a:r>
              <a:rPr lang="en-US" sz="2400" b="1" dirty="0" smtClean="0">
                <a:solidFill>
                  <a:schemeClr val="bg1"/>
                </a:solidFill>
              </a:rPr>
              <a:t> Plug-In   </a:t>
            </a:r>
            <a:r>
              <a:rPr lang="en-US" sz="2400" dirty="0" smtClean="0">
                <a:solidFill>
                  <a:schemeClr val="bg1"/>
                </a:solidFill>
              </a:rPr>
              <a:t>for </a:t>
            </a:r>
            <a:r>
              <a:rPr lang="en-US" sz="2400" dirty="0" err="1" smtClean="0">
                <a:solidFill>
                  <a:schemeClr val="bg1"/>
                </a:solidFill>
              </a:rPr>
              <a:t>AirSpy</a:t>
            </a:r>
            <a:r>
              <a:rPr lang="en-US" sz="2400" dirty="0" smtClean="0">
                <a:solidFill>
                  <a:schemeClr val="bg1"/>
                </a:solidFill>
              </a:rPr>
              <a:t> SDR# Studio</a:t>
            </a:r>
            <a:endParaRPr lang="en-US" sz="2400" dirty="0">
              <a:solidFill>
                <a:schemeClr val="bg1"/>
              </a:solidFill>
            </a:endParaRPr>
          </a:p>
        </p:txBody>
      </p:sp>
      <p:sp>
        <p:nvSpPr>
          <p:cNvPr id="18" name="Slide Number Placeholder 17"/>
          <p:cNvSpPr>
            <a:spLocks noGrp="1"/>
          </p:cNvSpPr>
          <p:nvPr>
            <p:ph type="sldNum" sz="quarter" idx="12"/>
          </p:nvPr>
        </p:nvSpPr>
        <p:spPr/>
        <p:txBody>
          <a:bodyPr/>
          <a:lstStyle/>
          <a:p>
            <a:fld id="{9C598825-59B3-4584-912B-92622D7945A6}" type="slidenum">
              <a:rPr lang="en-US" smtClean="0"/>
              <a:pPr/>
              <a:t>12</a:t>
            </a:fld>
            <a:endParaRPr lang="en-US"/>
          </a:p>
        </p:txBody>
      </p:sp>
      <p:pic>
        <p:nvPicPr>
          <p:cNvPr id="3074" name="Picture 2"/>
          <p:cNvPicPr>
            <a:picLocks noChangeAspect="1" noChangeArrowheads="1"/>
          </p:cNvPicPr>
          <p:nvPr/>
        </p:nvPicPr>
        <p:blipFill>
          <a:blip r:embed="rId4"/>
          <a:srcRect/>
          <a:stretch>
            <a:fillRect/>
          </a:stretch>
        </p:blipFill>
        <p:spPr bwMode="auto">
          <a:xfrm>
            <a:off x="3505200" y="1295400"/>
            <a:ext cx="3429000" cy="4876800"/>
          </a:xfrm>
          <a:prstGeom prst="rect">
            <a:avLst/>
          </a:prstGeom>
          <a:noFill/>
          <a:ln w="9525">
            <a:noFill/>
            <a:miter lim="800000"/>
            <a:headEnd/>
            <a:tailEnd/>
          </a:ln>
          <a:effectLst/>
        </p:spPr>
      </p:pic>
      <p:sp>
        <p:nvSpPr>
          <p:cNvPr id="16" name="TextBox 15"/>
          <p:cNvSpPr txBox="1"/>
          <p:nvPr/>
        </p:nvSpPr>
        <p:spPr>
          <a:xfrm>
            <a:off x="3352800" y="1981200"/>
            <a:ext cx="3429000" cy="830997"/>
          </a:xfrm>
          <a:prstGeom prst="rect">
            <a:avLst/>
          </a:prstGeom>
          <a:noFill/>
        </p:spPr>
        <p:txBody>
          <a:bodyPr wrap="square" rtlCol="0">
            <a:spAutoFit/>
          </a:bodyPr>
          <a:lstStyle/>
          <a:p>
            <a:pPr lvl="1" algn="ctr"/>
            <a:r>
              <a:rPr lang="en-US" sz="1600" b="1" dirty="0" smtClean="0">
                <a:solidFill>
                  <a:srgbClr val="FFFF00"/>
                </a:solidFill>
              </a:rPr>
              <a:t>H1 </a:t>
            </a:r>
            <a:r>
              <a:rPr lang="en-US" sz="1600" b="1" dirty="0" err="1" smtClean="0">
                <a:solidFill>
                  <a:srgbClr val="FFFF00"/>
                </a:solidFill>
              </a:rPr>
              <a:t>Spectrun</a:t>
            </a:r>
            <a:r>
              <a:rPr lang="en-US" sz="1600" b="1" dirty="0" smtClean="0">
                <a:solidFill>
                  <a:srgbClr val="FFFF00"/>
                </a:solidFill>
              </a:rPr>
              <a:t>  </a:t>
            </a:r>
            <a:r>
              <a:rPr lang="en-US" sz="1600" b="1" dirty="0" smtClean="0">
                <a:solidFill>
                  <a:srgbClr val="FF6600"/>
                </a:solidFill>
              </a:rPr>
              <a:t>WITHOUT</a:t>
            </a:r>
            <a:r>
              <a:rPr lang="en-US" sz="1600" b="1" dirty="0" smtClean="0">
                <a:solidFill>
                  <a:srgbClr val="FFFF00"/>
                </a:solidFill>
              </a:rPr>
              <a:t> </a:t>
            </a:r>
          </a:p>
          <a:p>
            <a:pPr lvl="1" algn="ctr"/>
            <a:r>
              <a:rPr lang="en-US" sz="1600" b="1" dirty="0" smtClean="0">
                <a:solidFill>
                  <a:srgbClr val="FFFF00"/>
                </a:solidFill>
              </a:rPr>
              <a:t>Background  Reference     </a:t>
            </a:r>
          </a:p>
          <a:p>
            <a:pPr lvl="1" algn="ctr"/>
            <a:r>
              <a:rPr lang="en-US" sz="1600" b="1" dirty="0" smtClean="0">
                <a:solidFill>
                  <a:srgbClr val="FFFF00"/>
                </a:solidFill>
              </a:rPr>
              <a:t> Correction  File</a:t>
            </a:r>
          </a:p>
        </p:txBody>
      </p:sp>
      <p:sp>
        <p:nvSpPr>
          <p:cNvPr id="12" name="TextBox 11"/>
          <p:cNvSpPr txBox="1"/>
          <p:nvPr/>
        </p:nvSpPr>
        <p:spPr>
          <a:xfrm>
            <a:off x="2362200" y="1676401"/>
            <a:ext cx="420308" cy="276999"/>
          </a:xfrm>
          <a:prstGeom prst="rect">
            <a:avLst/>
          </a:prstGeom>
          <a:solidFill>
            <a:schemeClr val="bg1"/>
          </a:solidFill>
        </p:spPr>
        <p:txBody>
          <a:bodyPr wrap="square" rtlCol="0">
            <a:spAutoFit/>
          </a:bodyPr>
          <a:lstStyle/>
          <a:p>
            <a:r>
              <a:rPr lang="en-US" sz="1200" b="1" dirty="0" smtClean="0"/>
              <a:t>512</a:t>
            </a:r>
            <a:endParaRPr lang="en-US" sz="1200" b="1" dirty="0"/>
          </a:p>
        </p:txBody>
      </p:sp>
      <p:sp>
        <p:nvSpPr>
          <p:cNvPr id="13" name="TextBox 12"/>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24345" cy="369332"/>
          </a:xfrm>
          <a:prstGeom prst="rect">
            <a:avLst/>
          </a:prstGeom>
          <a:noFill/>
        </p:spPr>
        <p:txBody>
          <a:bodyPr wrap="none" rtlCol="0">
            <a:spAutoFit/>
          </a:bodyPr>
          <a:lstStyle/>
          <a:p>
            <a:r>
              <a:rPr lang="en-US" dirty="0" smtClean="0">
                <a:solidFill>
                  <a:schemeClr val="bg1"/>
                </a:solidFill>
              </a:rPr>
              <a:t> Software  Block Diagram</a:t>
            </a:r>
            <a:endParaRPr lang="en-US" dirty="0">
              <a:solidFill>
                <a:schemeClr val="bg1"/>
              </a:solidFill>
            </a:endParaRPr>
          </a:p>
        </p:txBody>
      </p:sp>
      <p:sp>
        <p:nvSpPr>
          <p:cNvPr id="112" name="Rectangle 111"/>
          <p:cNvSpPr/>
          <p:nvPr/>
        </p:nvSpPr>
        <p:spPr>
          <a:xfrm>
            <a:off x="228600" y="457200"/>
            <a:ext cx="8534400" cy="60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7315200" y="1676400"/>
            <a:ext cx="1295400" cy="369332"/>
          </a:xfrm>
          <a:prstGeom prst="rect">
            <a:avLst/>
          </a:prstGeom>
          <a:noFill/>
        </p:spPr>
        <p:txBody>
          <a:bodyPr wrap="square" rtlCol="0">
            <a:spAutoFit/>
          </a:bodyPr>
          <a:lstStyle/>
          <a:p>
            <a:pPr algn="ctr"/>
            <a:r>
              <a:rPr lang="en-US" b="1" dirty="0" smtClean="0"/>
              <a:t>* .TXT  File</a:t>
            </a:r>
            <a:endParaRPr lang="en-US" b="1" dirty="0"/>
          </a:p>
        </p:txBody>
      </p:sp>
      <p:sp>
        <p:nvSpPr>
          <p:cNvPr id="127" name="Rectangle 126"/>
          <p:cNvSpPr/>
          <p:nvPr/>
        </p:nvSpPr>
        <p:spPr>
          <a:xfrm>
            <a:off x="7315200" y="2133600"/>
            <a:ext cx="13716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2"/>
          <a:srcRect/>
          <a:stretch>
            <a:fillRect/>
          </a:stretch>
        </p:blipFill>
        <p:spPr bwMode="auto">
          <a:xfrm>
            <a:off x="609600" y="1219200"/>
            <a:ext cx="2667000" cy="5008563"/>
          </a:xfrm>
          <a:prstGeom prst="rect">
            <a:avLst/>
          </a:prstGeom>
          <a:noFill/>
          <a:ln w="9525">
            <a:noFill/>
            <a:miter lim="800000"/>
            <a:headEnd/>
            <a:tailEnd/>
          </a:ln>
          <a:effectLst/>
        </p:spPr>
      </p:pic>
      <p:sp>
        <p:nvSpPr>
          <p:cNvPr id="13" name="Rounded Rectangle 12"/>
          <p:cNvSpPr/>
          <p:nvPr/>
        </p:nvSpPr>
        <p:spPr>
          <a:xfrm>
            <a:off x="685800" y="4419600"/>
            <a:ext cx="2514600" cy="1905000"/>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p:cNvPicPr>
            <a:picLocks noChangeAspect="1" noChangeArrowheads="1"/>
          </p:cNvPicPr>
          <p:nvPr/>
        </p:nvPicPr>
        <p:blipFill>
          <a:blip r:embed="rId3"/>
          <a:srcRect/>
          <a:stretch>
            <a:fillRect/>
          </a:stretch>
        </p:blipFill>
        <p:spPr bwMode="auto">
          <a:xfrm>
            <a:off x="7315200" y="2209800"/>
            <a:ext cx="1371600" cy="2919413"/>
          </a:xfrm>
          <a:prstGeom prst="rect">
            <a:avLst/>
          </a:prstGeom>
          <a:noFill/>
          <a:ln w="9525">
            <a:noFill/>
            <a:miter lim="800000"/>
            <a:headEnd/>
            <a:tailEnd/>
          </a:ln>
          <a:effectLst/>
        </p:spPr>
      </p:pic>
      <p:pic>
        <p:nvPicPr>
          <p:cNvPr id="15" name="Picture 2"/>
          <p:cNvPicPr>
            <a:picLocks noChangeAspect="1" noChangeArrowheads="1"/>
          </p:cNvPicPr>
          <p:nvPr/>
        </p:nvPicPr>
        <p:blipFill>
          <a:blip r:embed="rId4"/>
          <a:srcRect/>
          <a:stretch>
            <a:fillRect/>
          </a:stretch>
        </p:blipFill>
        <p:spPr bwMode="auto">
          <a:xfrm>
            <a:off x="3276600" y="1143000"/>
            <a:ext cx="3886200" cy="5257800"/>
          </a:xfrm>
          <a:prstGeom prst="rect">
            <a:avLst/>
          </a:prstGeom>
          <a:noFill/>
          <a:ln w="9525">
            <a:noFill/>
            <a:miter lim="800000"/>
            <a:headEnd/>
            <a:tailEnd/>
          </a:ln>
          <a:effectLst/>
        </p:spPr>
      </p:pic>
      <p:sp>
        <p:nvSpPr>
          <p:cNvPr id="17" name="TextBox 16"/>
          <p:cNvSpPr txBox="1"/>
          <p:nvPr/>
        </p:nvSpPr>
        <p:spPr>
          <a:xfrm rot="20257288">
            <a:off x="4180845" y="4835775"/>
            <a:ext cx="1513503" cy="646331"/>
          </a:xfrm>
          <a:prstGeom prst="rect">
            <a:avLst/>
          </a:prstGeom>
          <a:noFill/>
        </p:spPr>
        <p:txBody>
          <a:bodyPr wrap="square" rtlCol="0">
            <a:spAutoFit/>
          </a:bodyPr>
          <a:lstStyle/>
          <a:p>
            <a:pPr algn="ctr"/>
            <a:r>
              <a:rPr lang="en-US" b="1" dirty="0" smtClean="0">
                <a:solidFill>
                  <a:srgbClr val="FFFF00"/>
                </a:solidFill>
              </a:rPr>
              <a:t>Create / Save </a:t>
            </a:r>
            <a:r>
              <a:rPr lang="en-US" b="1" dirty="0" err="1" smtClean="0">
                <a:solidFill>
                  <a:srgbClr val="FFFF00"/>
                </a:solidFill>
              </a:rPr>
              <a:t>Data_files</a:t>
            </a:r>
            <a:endParaRPr lang="en-US" b="1" dirty="0">
              <a:solidFill>
                <a:srgbClr val="FFFF00"/>
              </a:solidFill>
            </a:endParaRPr>
          </a:p>
        </p:txBody>
      </p:sp>
      <p:sp>
        <p:nvSpPr>
          <p:cNvPr id="14" name="TextBox 13"/>
          <p:cNvSpPr txBox="1"/>
          <p:nvPr/>
        </p:nvSpPr>
        <p:spPr>
          <a:xfrm>
            <a:off x="1143000" y="457200"/>
            <a:ext cx="5569602" cy="461665"/>
          </a:xfrm>
          <a:prstGeom prst="rect">
            <a:avLst/>
          </a:prstGeom>
          <a:noFill/>
        </p:spPr>
        <p:txBody>
          <a:bodyPr wrap="none" rtlCol="0">
            <a:spAutoFit/>
          </a:bodyPr>
          <a:lstStyle/>
          <a:p>
            <a:r>
              <a:rPr lang="en-US" sz="2400" b="1" dirty="0" err="1" smtClean="0">
                <a:solidFill>
                  <a:schemeClr val="bg1"/>
                </a:solidFill>
              </a:rPr>
              <a:t>IF_Average</a:t>
            </a:r>
            <a:r>
              <a:rPr lang="en-US" sz="2400" b="1" dirty="0" smtClean="0">
                <a:solidFill>
                  <a:schemeClr val="bg1"/>
                </a:solidFill>
              </a:rPr>
              <a:t> Plug-In   </a:t>
            </a:r>
            <a:r>
              <a:rPr lang="en-US" sz="2400" dirty="0" smtClean="0">
                <a:solidFill>
                  <a:schemeClr val="bg1"/>
                </a:solidFill>
              </a:rPr>
              <a:t>for </a:t>
            </a:r>
            <a:r>
              <a:rPr lang="en-US" sz="2400" dirty="0" err="1" smtClean="0">
                <a:solidFill>
                  <a:schemeClr val="bg1"/>
                </a:solidFill>
              </a:rPr>
              <a:t>AirSpy</a:t>
            </a:r>
            <a:r>
              <a:rPr lang="en-US" sz="2400" dirty="0" smtClean="0">
                <a:solidFill>
                  <a:schemeClr val="bg1"/>
                </a:solidFill>
              </a:rPr>
              <a:t> SDR# Studio</a:t>
            </a:r>
            <a:endParaRPr lang="en-US" sz="2400" dirty="0">
              <a:solidFill>
                <a:schemeClr val="bg1"/>
              </a:solidFill>
            </a:endParaRPr>
          </a:p>
        </p:txBody>
      </p:sp>
      <p:sp>
        <p:nvSpPr>
          <p:cNvPr id="121" name="Right Arrow 120"/>
          <p:cNvSpPr/>
          <p:nvPr/>
        </p:nvSpPr>
        <p:spPr>
          <a:xfrm rot="20351347">
            <a:off x="2744381" y="4473267"/>
            <a:ext cx="5120663" cy="197450"/>
          </a:xfrm>
          <a:prstGeom prst="rightArrow">
            <a:avLst>
              <a:gd name="adj1" fmla="val 50000"/>
              <a:gd name="adj2" fmla="val 10828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12"/>
          </p:nvPr>
        </p:nvSpPr>
        <p:spPr/>
        <p:txBody>
          <a:bodyPr/>
          <a:lstStyle/>
          <a:p>
            <a:fld id="{9C598825-59B3-4584-912B-92622D7945A6}" type="slidenum">
              <a:rPr lang="en-US" smtClean="0"/>
              <a:pPr/>
              <a:t>13</a:t>
            </a:fld>
            <a:endParaRPr lang="en-US"/>
          </a:p>
        </p:txBody>
      </p:sp>
      <p:sp>
        <p:nvSpPr>
          <p:cNvPr id="16" name="TextBox 15"/>
          <p:cNvSpPr txBox="1"/>
          <p:nvPr/>
        </p:nvSpPr>
        <p:spPr>
          <a:xfrm>
            <a:off x="2362200" y="1676401"/>
            <a:ext cx="420308" cy="276999"/>
          </a:xfrm>
          <a:prstGeom prst="rect">
            <a:avLst/>
          </a:prstGeom>
          <a:solidFill>
            <a:schemeClr val="bg1"/>
          </a:solidFill>
        </p:spPr>
        <p:txBody>
          <a:bodyPr wrap="square" rtlCol="0">
            <a:spAutoFit/>
          </a:bodyPr>
          <a:lstStyle/>
          <a:p>
            <a:r>
              <a:rPr lang="en-US" sz="1200" b="1" dirty="0" smtClean="0"/>
              <a:t>512</a:t>
            </a:r>
            <a:endParaRPr lang="en-US" sz="1200" b="1"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3425" y="686217"/>
            <a:ext cx="8001000" cy="1754326"/>
          </a:xfrm>
          <a:prstGeom prst="rect">
            <a:avLst/>
          </a:prstGeom>
        </p:spPr>
        <p:txBody>
          <a:bodyPr wrap="square">
            <a:spAutoFit/>
          </a:bodyPr>
          <a:lstStyle/>
          <a:p>
            <a:r>
              <a:rPr lang="en-US" b="1" dirty="0" err="1" smtClean="0"/>
              <a:t>IF_Ave</a:t>
            </a:r>
            <a:r>
              <a:rPr lang="en-US" b="1" dirty="0" smtClean="0"/>
              <a:t> </a:t>
            </a:r>
            <a:r>
              <a:rPr lang="en-US" dirty="0" smtClean="0"/>
              <a:t> </a:t>
            </a:r>
            <a:r>
              <a:rPr lang="en-US" b="1" dirty="0" err="1" smtClean="0"/>
              <a:t>Ver</a:t>
            </a:r>
            <a:r>
              <a:rPr lang="en-US" b="1" dirty="0" smtClean="0"/>
              <a:t> 2.8 </a:t>
            </a:r>
            <a:r>
              <a:rPr lang="en-US" b="1" dirty="0" err="1" smtClean="0"/>
              <a:t>PlugIn</a:t>
            </a:r>
            <a:r>
              <a:rPr lang="en-US" b="1" dirty="0" smtClean="0"/>
              <a:t> for SDR# Studio</a:t>
            </a:r>
          </a:p>
          <a:p>
            <a:r>
              <a:rPr lang="en-US" b="1" dirty="0" smtClean="0"/>
              <a:t> allows Setting Up Averaging, Creating a Background Correction File </a:t>
            </a:r>
          </a:p>
          <a:p>
            <a:r>
              <a:rPr lang="en-US" b="1" dirty="0" smtClean="0"/>
              <a:t> and auto saving of a sequence of *.txt data files</a:t>
            </a:r>
            <a:endParaRPr lang="en-US" dirty="0" smtClean="0"/>
          </a:p>
          <a:p>
            <a:r>
              <a:rPr lang="en-US" dirty="0" smtClean="0"/>
              <a:t> </a:t>
            </a:r>
          </a:p>
          <a:p>
            <a:r>
              <a:rPr lang="en-US" dirty="0" smtClean="0"/>
              <a:t/>
            </a:r>
            <a:br>
              <a:rPr lang="en-US" dirty="0" smtClean="0"/>
            </a:br>
            <a:endParaRPr lang="en-US" dirty="0"/>
          </a:p>
        </p:txBody>
      </p:sp>
      <p:sp>
        <p:nvSpPr>
          <p:cNvPr id="4" name="TextBox 3"/>
          <p:cNvSpPr txBox="1"/>
          <p:nvPr/>
        </p:nvSpPr>
        <p:spPr>
          <a:xfrm>
            <a:off x="381000" y="304800"/>
            <a:ext cx="3405869" cy="369332"/>
          </a:xfrm>
          <a:prstGeom prst="rect">
            <a:avLst/>
          </a:prstGeom>
          <a:noFill/>
        </p:spPr>
        <p:txBody>
          <a:bodyPr wrap="none" rtlCol="0">
            <a:spAutoFit/>
          </a:bodyPr>
          <a:lstStyle/>
          <a:p>
            <a:r>
              <a:rPr lang="en-US" b="1" dirty="0" smtClean="0"/>
              <a:t>SOFTWARE   </a:t>
            </a:r>
            <a:r>
              <a:rPr lang="en-US" b="1" dirty="0" err="1" smtClean="0"/>
              <a:t>AirSpy</a:t>
            </a:r>
            <a:r>
              <a:rPr lang="en-US" b="1" dirty="0" smtClean="0"/>
              <a:t>  SDR#  Studio </a:t>
            </a:r>
            <a:endParaRPr lang="en-US" b="1" dirty="0"/>
          </a:p>
        </p:txBody>
      </p:sp>
      <p:pic>
        <p:nvPicPr>
          <p:cNvPr id="5" name="Picture 3"/>
          <p:cNvPicPr>
            <a:picLocks noChangeAspect="1" noChangeArrowheads="1"/>
          </p:cNvPicPr>
          <p:nvPr/>
        </p:nvPicPr>
        <p:blipFill>
          <a:blip r:embed="rId2"/>
          <a:srcRect/>
          <a:stretch>
            <a:fillRect/>
          </a:stretch>
        </p:blipFill>
        <p:spPr bwMode="auto">
          <a:xfrm>
            <a:off x="285750" y="1666874"/>
            <a:ext cx="1867740" cy="49053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2171701" y="1676400"/>
            <a:ext cx="2571749" cy="49911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752976" y="1830522"/>
            <a:ext cx="4171950" cy="2108066"/>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4991100" y="4410075"/>
            <a:ext cx="3543300" cy="2185987"/>
          </a:xfrm>
          <a:prstGeom prst="rect">
            <a:avLst/>
          </a:prstGeom>
          <a:noFill/>
          <a:ln w="9525">
            <a:noFill/>
            <a:miter lim="800000"/>
            <a:headEnd/>
            <a:tailEnd/>
          </a:ln>
          <a:effectLst/>
        </p:spPr>
      </p:pic>
      <p:sp>
        <p:nvSpPr>
          <p:cNvPr id="10" name="TextBox 9"/>
          <p:cNvSpPr txBox="1"/>
          <p:nvPr/>
        </p:nvSpPr>
        <p:spPr>
          <a:xfrm>
            <a:off x="5848350" y="1485900"/>
            <a:ext cx="1744773" cy="369332"/>
          </a:xfrm>
          <a:prstGeom prst="rect">
            <a:avLst/>
          </a:prstGeom>
          <a:noFill/>
        </p:spPr>
        <p:txBody>
          <a:bodyPr wrap="none" rtlCol="0">
            <a:spAutoFit/>
          </a:bodyPr>
          <a:lstStyle/>
          <a:p>
            <a:r>
              <a:rPr lang="en-US" b="1" dirty="0" smtClean="0"/>
              <a:t>Auto Saved Files</a:t>
            </a:r>
            <a:endParaRPr lang="en-US" b="1" dirty="0"/>
          </a:p>
        </p:txBody>
      </p:sp>
      <p:sp>
        <p:nvSpPr>
          <p:cNvPr id="11" name="TextBox 10"/>
          <p:cNvSpPr txBox="1"/>
          <p:nvPr/>
        </p:nvSpPr>
        <p:spPr>
          <a:xfrm>
            <a:off x="5048250" y="4029075"/>
            <a:ext cx="3539174" cy="369332"/>
          </a:xfrm>
          <a:prstGeom prst="rect">
            <a:avLst/>
          </a:prstGeom>
          <a:noFill/>
        </p:spPr>
        <p:txBody>
          <a:bodyPr wrap="none" rtlCol="0">
            <a:spAutoFit/>
          </a:bodyPr>
          <a:lstStyle/>
          <a:p>
            <a:r>
              <a:rPr lang="en-US" b="1" dirty="0" smtClean="0"/>
              <a:t>Freq/</a:t>
            </a:r>
            <a:r>
              <a:rPr lang="en-US" b="1" dirty="0" err="1" smtClean="0"/>
              <a:t>Ampl</a:t>
            </a:r>
            <a:r>
              <a:rPr lang="en-US" b="1" dirty="0" smtClean="0"/>
              <a:t> data columns in one file</a:t>
            </a:r>
            <a:endParaRPr lang="en-US" b="1" dirty="0"/>
          </a:p>
        </p:txBody>
      </p:sp>
      <p:sp>
        <p:nvSpPr>
          <p:cNvPr id="12" name="Rectangle 11"/>
          <p:cNvSpPr/>
          <p:nvPr/>
        </p:nvSpPr>
        <p:spPr>
          <a:xfrm>
            <a:off x="4800600" y="1771650"/>
            <a:ext cx="4143375" cy="2181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38701" y="4371975"/>
            <a:ext cx="4133850" cy="2266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838200" y="685800"/>
            <a:ext cx="2127250" cy="55435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6019800" y="1066800"/>
            <a:ext cx="2033752" cy="4572000"/>
          </a:xfrm>
          <a:prstGeom prst="rect">
            <a:avLst/>
          </a:prstGeom>
          <a:noFill/>
          <a:ln w="9525">
            <a:noFill/>
            <a:miter lim="800000"/>
            <a:headEnd/>
            <a:tailEnd/>
          </a:ln>
          <a:effectLst/>
        </p:spPr>
      </p:pic>
      <p:sp>
        <p:nvSpPr>
          <p:cNvPr id="4" name="TextBox 3"/>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54657" y="413510"/>
            <a:ext cx="6751118" cy="6317491"/>
          </a:xfrm>
          <a:prstGeom prst="rect">
            <a:avLst/>
          </a:prstGeom>
          <a:noFill/>
          <a:ln w="9525">
            <a:noFill/>
            <a:miter lim="800000"/>
            <a:headEnd/>
            <a:tailEnd/>
          </a:ln>
          <a:effectLst/>
        </p:spPr>
      </p:pic>
      <p:sp>
        <p:nvSpPr>
          <p:cNvPr id="3" name="TextBox 2"/>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743200" y="838200"/>
            <a:ext cx="6019800" cy="26670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52401" y="762000"/>
            <a:ext cx="2438399" cy="2819400"/>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a:srcRect/>
          <a:stretch>
            <a:fillRect/>
          </a:stretch>
        </p:blipFill>
        <p:spPr bwMode="auto">
          <a:xfrm>
            <a:off x="4084320" y="3733800"/>
            <a:ext cx="4343400" cy="2976563"/>
          </a:xfrm>
          <a:prstGeom prst="rect">
            <a:avLst/>
          </a:prstGeom>
          <a:noFill/>
          <a:ln w="9525">
            <a:noFill/>
            <a:miter lim="800000"/>
            <a:headEnd/>
            <a:tailEnd/>
          </a:ln>
          <a:effectLst/>
        </p:spPr>
      </p:pic>
      <p:sp>
        <p:nvSpPr>
          <p:cNvPr id="11" name="Down Arrow 10"/>
          <p:cNvSpPr/>
          <p:nvPr/>
        </p:nvSpPr>
        <p:spPr>
          <a:xfrm rot="14917010">
            <a:off x="2716791" y="2000025"/>
            <a:ext cx="336560" cy="1809600"/>
          </a:xfrm>
          <a:prstGeom prst="downArrow">
            <a:avLst>
              <a:gd name="adj1" fmla="val 3655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04800"/>
            <a:ext cx="7881645" cy="369332"/>
          </a:xfrm>
          <a:prstGeom prst="rect">
            <a:avLst/>
          </a:prstGeom>
          <a:noFill/>
        </p:spPr>
        <p:txBody>
          <a:bodyPr wrap="none" rtlCol="0">
            <a:spAutoFit/>
          </a:bodyPr>
          <a:lstStyle/>
          <a:p>
            <a:r>
              <a:rPr lang="en-US" b="1" i="1" dirty="0" smtClean="0">
                <a:solidFill>
                  <a:schemeClr val="bg1"/>
                </a:solidFill>
              </a:rPr>
              <a:t>Allows FFT Size / High Count Averaging / Spectrum Saving at Selected Time Rates</a:t>
            </a:r>
            <a:endParaRPr lang="en-US" b="1" i="1" dirty="0">
              <a:solidFill>
                <a:schemeClr val="bg1"/>
              </a:solidFill>
            </a:endParaRPr>
          </a:p>
        </p:txBody>
      </p:sp>
      <p:sp>
        <p:nvSpPr>
          <p:cNvPr id="12" name="Slide Number Placeholder 11"/>
          <p:cNvSpPr>
            <a:spLocks noGrp="1"/>
          </p:cNvSpPr>
          <p:nvPr>
            <p:ph type="sldNum" sz="quarter" idx="12"/>
          </p:nvPr>
        </p:nvSpPr>
        <p:spPr/>
        <p:txBody>
          <a:bodyPr/>
          <a:lstStyle/>
          <a:p>
            <a:fld id="{9C598825-59B3-4584-912B-92622D7945A6}" type="slidenum">
              <a:rPr lang="en-US" smtClean="0"/>
              <a:pPr/>
              <a:t>17</a:t>
            </a:fld>
            <a:endParaRPr lang="en-US"/>
          </a:p>
        </p:txBody>
      </p:sp>
      <p:sp>
        <p:nvSpPr>
          <p:cNvPr id="15" name="Down Arrow 14"/>
          <p:cNvSpPr/>
          <p:nvPr/>
        </p:nvSpPr>
        <p:spPr>
          <a:xfrm rot="19808991">
            <a:off x="4617209" y="3109172"/>
            <a:ext cx="336560" cy="1056339"/>
          </a:xfrm>
          <a:prstGeom prst="downArrow">
            <a:avLst>
              <a:gd name="adj1" fmla="val 3655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Connector 17"/>
          <p:cNvCxnSpPr/>
          <p:nvPr/>
        </p:nvCxnSpPr>
        <p:spPr>
          <a:xfrm>
            <a:off x="1447800" y="4953000"/>
            <a:ext cx="6705600" cy="1588"/>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srcRect/>
          <a:stretch>
            <a:fillRect/>
          </a:stretch>
        </p:blipFill>
        <p:spPr bwMode="auto">
          <a:xfrm>
            <a:off x="769620" y="662940"/>
            <a:ext cx="7553325" cy="5762625"/>
          </a:xfrm>
          <a:prstGeom prst="rect">
            <a:avLst/>
          </a:prstGeom>
          <a:noFill/>
          <a:ln w="9525">
            <a:noFill/>
            <a:miter lim="800000"/>
            <a:headEnd/>
            <a:tailEnd/>
          </a:ln>
          <a:effectLst/>
        </p:spPr>
      </p:pic>
      <p:sp>
        <p:nvSpPr>
          <p:cNvPr id="4" name="TextBox 3"/>
          <p:cNvSpPr txBox="1"/>
          <p:nvPr/>
        </p:nvSpPr>
        <p:spPr>
          <a:xfrm>
            <a:off x="5486400" y="1447800"/>
            <a:ext cx="2098651" cy="707886"/>
          </a:xfrm>
          <a:prstGeom prst="rect">
            <a:avLst/>
          </a:prstGeom>
          <a:solidFill>
            <a:schemeClr val="bg1"/>
          </a:solidFill>
        </p:spPr>
        <p:txBody>
          <a:bodyPr wrap="none" rtlCol="0">
            <a:spAutoFit/>
          </a:bodyPr>
          <a:lstStyle/>
          <a:p>
            <a:r>
              <a:rPr lang="en-US" sz="2000" b="1" dirty="0" smtClean="0"/>
              <a:t>1420.405751 MHz</a:t>
            </a:r>
          </a:p>
          <a:p>
            <a:r>
              <a:rPr lang="en-US" sz="2000" b="1" dirty="0" smtClean="0"/>
              <a:t>+ Doppler Shift</a:t>
            </a:r>
            <a:endParaRPr lang="en-US" sz="2000" b="1" dirty="0"/>
          </a:p>
        </p:txBody>
      </p:sp>
      <p:sp>
        <p:nvSpPr>
          <p:cNvPr id="7" name="TextBox 6"/>
          <p:cNvSpPr txBox="1"/>
          <p:nvPr/>
        </p:nvSpPr>
        <p:spPr>
          <a:xfrm rot="16200000">
            <a:off x="-1638866" y="3121250"/>
            <a:ext cx="4104265" cy="400110"/>
          </a:xfrm>
          <a:prstGeom prst="rect">
            <a:avLst/>
          </a:prstGeom>
          <a:noFill/>
        </p:spPr>
        <p:txBody>
          <a:bodyPr wrap="none" rtlCol="0">
            <a:spAutoFit/>
          </a:bodyPr>
          <a:lstStyle/>
          <a:p>
            <a:r>
              <a:rPr lang="en-US" sz="2000" b="1" dirty="0" smtClean="0">
                <a:solidFill>
                  <a:schemeClr val="bg1"/>
                </a:solidFill>
              </a:rPr>
              <a:t>dB   Relative   to   Background   Noise</a:t>
            </a:r>
            <a:endParaRPr lang="en-US" sz="2000" b="1" dirty="0">
              <a:solidFill>
                <a:schemeClr val="bg1"/>
              </a:solidFill>
            </a:endParaRPr>
          </a:p>
        </p:txBody>
      </p:sp>
      <p:sp>
        <p:nvSpPr>
          <p:cNvPr id="8" name="TextBox 7"/>
          <p:cNvSpPr txBox="1"/>
          <p:nvPr/>
        </p:nvSpPr>
        <p:spPr>
          <a:xfrm>
            <a:off x="3429000" y="5867400"/>
            <a:ext cx="1839286" cy="400110"/>
          </a:xfrm>
          <a:prstGeom prst="rect">
            <a:avLst/>
          </a:prstGeom>
          <a:solidFill>
            <a:schemeClr val="bg1"/>
          </a:solidFill>
        </p:spPr>
        <p:txBody>
          <a:bodyPr wrap="none" rtlCol="0">
            <a:spAutoFit/>
          </a:bodyPr>
          <a:lstStyle/>
          <a:p>
            <a:r>
              <a:rPr lang="en-US" sz="2000" b="1" dirty="0" smtClean="0"/>
              <a:t>Frequency MHz</a:t>
            </a:r>
            <a:endParaRPr lang="en-US" sz="2000" b="1" dirty="0"/>
          </a:p>
        </p:txBody>
      </p:sp>
      <p:sp>
        <p:nvSpPr>
          <p:cNvPr id="9" name="TextBox 8"/>
          <p:cNvSpPr txBox="1"/>
          <p:nvPr/>
        </p:nvSpPr>
        <p:spPr>
          <a:xfrm>
            <a:off x="457200" y="228600"/>
            <a:ext cx="8444941" cy="738664"/>
          </a:xfrm>
          <a:prstGeom prst="rect">
            <a:avLst/>
          </a:prstGeom>
          <a:noFill/>
        </p:spPr>
        <p:txBody>
          <a:bodyPr wrap="none" rtlCol="0">
            <a:spAutoFit/>
          </a:bodyPr>
          <a:lstStyle/>
          <a:p>
            <a:r>
              <a:rPr lang="en-US" sz="2400" b="1" dirty="0" smtClean="0">
                <a:solidFill>
                  <a:srgbClr val="FFFF00"/>
                </a:solidFill>
                <a:latin typeface="Georgia" pitchFamily="18" charset="0"/>
              </a:rPr>
              <a:t>Hydrogen 21-cm wavelength RF Emission  Spectrum</a:t>
            </a:r>
          </a:p>
          <a:p>
            <a:endParaRPr lang="en-US" dirty="0"/>
          </a:p>
        </p:txBody>
      </p:sp>
      <p:sp>
        <p:nvSpPr>
          <p:cNvPr id="10" name="Curved Right Arrow 9"/>
          <p:cNvSpPr/>
          <p:nvPr/>
        </p:nvSpPr>
        <p:spPr>
          <a:xfrm rot="5058290">
            <a:off x="5368820" y="436433"/>
            <a:ext cx="405245" cy="1508917"/>
          </a:xfrm>
          <a:prstGeom prst="curvedRightArrow">
            <a:avLst>
              <a:gd name="adj1" fmla="val 25000"/>
              <a:gd name="adj2" fmla="val 80403"/>
              <a:gd name="adj3" fmla="val 449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590800" y="3200400"/>
            <a:ext cx="1600200" cy="1015663"/>
          </a:xfrm>
          <a:prstGeom prst="rect">
            <a:avLst/>
          </a:prstGeom>
          <a:solidFill>
            <a:schemeClr val="bg1"/>
          </a:solidFill>
          <a:ln w="28575">
            <a:solidFill>
              <a:schemeClr val="tx1"/>
            </a:solidFill>
          </a:ln>
        </p:spPr>
        <p:txBody>
          <a:bodyPr wrap="square" rtlCol="0">
            <a:spAutoFit/>
          </a:bodyPr>
          <a:lstStyle/>
          <a:p>
            <a:pPr algn="ctr"/>
            <a:r>
              <a:rPr lang="en-US" sz="2000" b="1" i="1" dirty="0" smtClean="0"/>
              <a:t>Cold Sky</a:t>
            </a:r>
          </a:p>
          <a:p>
            <a:pPr algn="ctr"/>
            <a:r>
              <a:rPr lang="en-US" sz="2000" b="1" i="1" dirty="0" smtClean="0"/>
              <a:t>&amp; </a:t>
            </a:r>
          </a:p>
          <a:p>
            <a:pPr algn="ctr"/>
            <a:r>
              <a:rPr lang="en-US" sz="2000" b="1" i="1" dirty="0" smtClean="0"/>
              <a:t>System Noise</a:t>
            </a:r>
            <a:endParaRPr lang="en-US" sz="2000" b="1" i="1" dirty="0"/>
          </a:p>
        </p:txBody>
      </p:sp>
      <p:sp>
        <p:nvSpPr>
          <p:cNvPr id="12" name="Curved Right Arrow 11"/>
          <p:cNvSpPr/>
          <p:nvPr/>
        </p:nvSpPr>
        <p:spPr>
          <a:xfrm rot="1678618">
            <a:off x="1982192" y="3467156"/>
            <a:ext cx="426384" cy="2059641"/>
          </a:xfrm>
          <a:prstGeom prst="curvedRightArrow">
            <a:avLst>
              <a:gd name="adj1" fmla="val 25000"/>
              <a:gd name="adj2" fmla="val 80403"/>
              <a:gd name="adj3" fmla="val 4492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2948940" y="1409700"/>
            <a:ext cx="1752600" cy="707886"/>
          </a:xfrm>
          <a:prstGeom prst="rect">
            <a:avLst/>
          </a:prstGeom>
          <a:solidFill>
            <a:schemeClr val="bg1"/>
          </a:solidFill>
          <a:ln w="28575">
            <a:solidFill>
              <a:schemeClr val="tx1"/>
            </a:solidFill>
          </a:ln>
        </p:spPr>
        <p:txBody>
          <a:bodyPr wrap="square" rtlCol="0">
            <a:spAutoFit/>
          </a:bodyPr>
          <a:lstStyle/>
          <a:p>
            <a:pPr algn="ctr"/>
            <a:r>
              <a:rPr lang="en-US" sz="2000" b="1" i="1" dirty="0" smtClean="0">
                <a:solidFill>
                  <a:srgbClr val="002060"/>
                </a:solidFill>
              </a:rPr>
              <a:t>Hydrogen</a:t>
            </a:r>
          </a:p>
          <a:p>
            <a:pPr algn="ctr"/>
            <a:r>
              <a:rPr lang="en-US" sz="2000" b="1" i="1" dirty="0" smtClean="0">
                <a:solidFill>
                  <a:srgbClr val="002060"/>
                </a:solidFill>
              </a:rPr>
              <a:t>RF Signal</a:t>
            </a:r>
            <a:endParaRPr lang="en-US" sz="2000" b="1" i="1" dirty="0">
              <a:solidFill>
                <a:srgbClr val="002060"/>
              </a:solidFill>
            </a:endParaRPr>
          </a:p>
        </p:txBody>
      </p:sp>
      <p:sp>
        <p:nvSpPr>
          <p:cNvPr id="14" name="TextBox 13"/>
          <p:cNvSpPr txBox="1"/>
          <p:nvPr/>
        </p:nvSpPr>
        <p:spPr>
          <a:xfrm>
            <a:off x="2590800" y="4343400"/>
            <a:ext cx="1219200" cy="338554"/>
          </a:xfrm>
          <a:prstGeom prst="rect">
            <a:avLst/>
          </a:prstGeom>
          <a:solidFill>
            <a:schemeClr val="bg1"/>
          </a:solidFill>
          <a:ln w="28575">
            <a:solidFill>
              <a:schemeClr val="tx1"/>
            </a:solidFill>
          </a:ln>
        </p:spPr>
        <p:txBody>
          <a:bodyPr wrap="square" rtlCol="0">
            <a:spAutoFit/>
          </a:bodyPr>
          <a:lstStyle/>
          <a:p>
            <a:pPr algn="ctr"/>
            <a:r>
              <a:rPr lang="en-US" sz="1600" b="1" i="1" dirty="0" smtClean="0"/>
              <a:t>RFI</a:t>
            </a:r>
          </a:p>
        </p:txBody>
      </p:sp>
      <p:cxnSp>
        <p:nvCxnSpPr>
          <p:cNvPr id="15" name="Straight Arrow Connector 14"/>
          <p:cNvCxnSpPr>
            <a:stCxn id="14" idx="2"/>
          </p:cNvCxnSpPr>
          <p:nvPr/>
        </p:nvCxnSpPr>
        <p:spPr>
          <a:xfrm rot="5400000">
            <a:off x="2874377" y="4703177"/>
            <a:ext cx="347246" cy="304800"/>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9C598825-59B3-4584-912B-92622D7945A6}" type="slidenum">
              <a:rPr lang="en-US" smtClean="0"/>
              <a:pPr/>
              <a:t>18</a:t>
            </a:fld>
            <a:endParaRPr lang="en-US"/>
          </a:p>
        </p:txBody>
      </p:sp>
      <p:sp>
        <p:nvSpPr>
          <p:cNvPr id="16" name="TextBox 15"/>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Connector 17"/>
          <p:cNvCxnSpPr/>
          <p:nvPr/>
        </p:nvCxnSpPr>
        <p:spPr>
          <a:xfrm>
            <a:off x="1447800" y="4953000"/>
            <a:ext cx="6705600" cy="1588"/>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228600"/>
            <a:ext cx="8444941" cy="738664"/>
          </a:xfrm>
          <a:prstGeom prst="rect">
            <a:avLst/>
          </a:prstGeom>
          <a:noFill/>
        </p:spPr>
        <p:txBody>
          <a:bodyPr wrap="none" rtlCol="0">
            <a:spAutoFit/>
          </a:bodyPr>
          <a:lstStyle/>
          <a:p>
            <a:r>
              <a:rPr lang="en-US" sz="2400" b="1" dirty="0" smtClean="0">
                <a:solidFill>
                  <a:srgbClr val="FFFF00"/>
                </a:solidFill>
                <a:latin typeface="Georgia" pitchFamily="18" charset="0"/>
              </a:rPr>
              <a:t>Hydrogen 21-cm wavelength RF Emission  Spectrum</a:t>
            </a:r>
          </a:p>
          <a:p>
            <a:endParaRPr lang="en-US" dirty="0"/>
          </a:p>
        </p:txBody>
      </p:sp>
      <p:cxnSp>
        <p:nvCxnSpPr>
          <p:cNvPr id="15" name="Straight Arrow Connector 14"/>
          <p:cNvCxnSpPr/>
          <p:nvPr/>
        </p:nvCxnSpPr>
        <p:spPr>
          <a:xfrm rot="5400000">
            <a:off x="2874377" y="4703177"/>
            <a:ext cx="347246" cy="304800"/>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9C598825-59B3-4584-912B-92622D7945A6}" type="slidenum">
              <a:rPr lang="en-US" smtClean="0"/>
              <a:pPr/>
              <a:t>19</a:t>
            </a:fld>
            <a:endParaRPr lang="en-US"/>
          </a:p>
        </p:txBody>
      </p:sp>
      <p:sp>
        <p:nvSpPr>
          <p:cNvPr id="21" name="TextBox 20"/>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pic>
        <p:nvPicPr>
          <p:cNvPr id="1026" name="Picture 2"/>
          <p:cNvPicPr>
            <a:picLocks noChangeAspect="1" noChangeArrowheads="1"/>
          </p:cNvPicPr>
          <p:nvPr/>
        </p:nvPicPr>
        <p:blipFill>
          <a:blip r:embed="rId2"/>
          <a:srcRect/>
          <a:stretch>
            <a:fillRect/>
          </a:stretch>
        </p:blipFill>
        <p:spPr bwMode="auto">
          <a:xfrm>
            <a:off x="365761" y="3063240"/>
            <a:ext cx="4884420" cy="3436620"/>
          </a:xfrm>
          <a:prstGeom prst="rect">
            <a:avLst/>
          </a:prstGeom>
          <a:noFill/>
          <a:ln w="9525">
            <a:noFill/>
            <a:miter lim="800000"/>
            <a:headEnd/>
            <a:tailEnd/>
          </a:ln>
          <a:effectLst/>
        </p:spPr>
      </p:pic>
      <p:sp>
        <p:nvSpPr>
          <p:cNvPr id="23" name="Rectangle 22"/>
          <p:cNvSpPr/>
          <p:nvPr/>
        </p:nvSpPr>
        <p:spPr>
          <a:xfrm>
            <a:off x="518160" y="723900"/>
            <a:ext cx="8023860" cy="2154436"/>
          </a:xfrm>
          <a:prstGeom prst="rect">
            <a:avLst/>
          </a:prstGeom>
        </p:spPr>
        <p:txBody>
          <a:bodyPr wrap="square">
            <a:spAutoFit/>
          </a:bodyPr>
          <a:lstStyle/>
          <a:p>
            <a:r>
              <a:rPr lang="en-US" dirty="0" smtClean="0"/>
              <a:t> </a:t>
            </a:r>
            <a:r>
              <a:rPr lang="en-US" sz="1600" b="1" dirty="0" smtClean="0">
                <a:solidFill>
                  <a:schemeClr val="bg1"/>
                </a:solidFill>
              </a:rPr>
              <a:t>Convert  </a:t>
            </a:r>
            <a:r>
              <a:rPr lang="en-US" sz="1600" b="1" dirty="0" err="1" smtClean="0">
                <a:solidFill>
                  <a:schemeClr val="bg1"/>
                </a:solidFill>
              </a:rPr>
              <a:t>col</a:t>
            </a:r>
            <a:r>
              <a:rPr lang="en-US" sz="1600" b="1" dirty="0" smtClean="0">
                <a:solidFill>
                  <a:schemeClr val="bg1"/>
                </a:solidFill>
              </a:rPr>
              <a:t> B to dB use the formula      </a:t>
            </a:r>
            <a:r>
              <a:rPr lang="en-US" sz="1600" b="1" dirty="0" smtClean="0">
                <a:solidFill>
                  <a:srgbClr val="FFFF00"/>
                </a:solidFill>
              </a:rPr>
              <a:t> dB = 20*LOG10( </a:t>
            </a:r>
            <a:r>
              <a:rPr lang="en-US" sz="1600" b="1" dirty="0" err="1" smtClean="0">
                <a:solidFill>
                  <a:srgbClr val="FFFF00"/>
                </a:solidFill>
              </a:rPr>
              <a:t>col</a:t>
            </a:r>
            <a:r>
              <a:rPr lang="en-US" sz="1600" b="1" dirty="0" smtClean="0">
                <a:solidFill>
                  <a:srgbClr val="FFFF00"/>
                </a:solidFill>
              </a:rPr>
              <a:t> B values )  </a:t>
            </a:r>
          </a:p>
          <a:p>
            <a:endParaRPr lang="en-US" sz="1000" b="1" dirty="0" smtClean="0">
              <a:solidFill>
                <a:schemeClr val="bg1"/>
              </a:solidFill>
            </a:endParaRPr>
          </a:p>
          <a:p>
            <a:r>
              <a:rPr lang="en-US" sz="1600" b="1" dirty="0" smtClean="0">
                <a:solidFill>
                  <a:schemeClr val="bg1"/>
                </a:solidFill>
              </a:rPr>
              <a:t>Then offset entire column  by a fixed value to make </a:t>
            </a:r>
            <a:r>
              <a:rPr lang="en-US" sz="1600" b="1" dirty="0" smtClean="0">
                <a:solidFill>
                  <a:srgbClr val="FFFF00"/>
                </a:solidFill>
              </a:rPr>
              <a:t>Cold Sky == 0</a:t>
            </a:r>
            <a:r>
              <a:rPr lang="en-US" sz="1600" b="1" dirty="0" smtClean="0">
                <a:solidFill>
                  <a:schemeClr val="bg1"/>
                </a:solidFill>
              </a:rPr>
              <a:t>  </a:t>
            </a:r>
            <a:r>
              <a:rPr lang="en-US" sz="1600" b="1" dirty="0" smtClean="0">
                <a:solidFill>
                  <a:srgbClr val="FFFF00"/>
                </a:solidFill>
              </a:rPr>
              <a:t>dB</a:t>
            </a:r>
            <a:r>
              <a:rPr lang="en-US" sz="1600" b="1" dirty="0" smtClean="0">
                <a:solidFill>
                  <a:schemeClr val="bg1"/>
                </a:solidFill>
              </a:rPr>
              <a:t> ( in this case 84.97 )</a:t>
            </a:r>
          </a:p>
          <a:p>
            <a:endParaRPr lang="en-US" sz="1000" b="1" dirty="0" smtClean="0">
              <a:solidFill>
                <a:schemeClr val="bg1"/>
              </a:solidFill>
            </a:endParaRPr>
          </a:p>
          <a:p>
            <a:r>
              <a:rPr lang="en-US" sz="1600" b="1" dirty="0" smtClean="0">
                <a:solidFill>
                  <a:schemeClr val="bg1"/>
                </a:solidFill>
              </a:rPr>
              <a:t>When you first create </a:t>
            </a:r>
            <a:r>
              <a:rPr lang="en-US" sz="1600" b="1" dirty="0" err="1" smtClean="0">
                <a:solidFill>
                  <a:schemeClr val="bg1"/>
                </a:solidFill>
              </a:rPr>
              <a:t>col</a:t>
            </a:r>
            <a:r>
              <a:rPr lang="en-US" sz="1600" b="1" dirty="0" smtClean="0">
                <a:solidFill>
                  <a:schemeClr val="bg1"/>
                </a:solidFill>
              </a:rPr>
              <a:t> C, it has a large - dB value.</a:t>
            </a:r>
          </a:p>
          <a:p>
            <a:r>
              <a:rPr lang="en-US" sz="1600" b="1" dirty="0" smtClean="0">
                <a:solidFill>
                  <a:schemeClr val="bg1"/>
                </a:solidFill>
              </a:rPr>
              <a:t>As a starting point put  </a:t>
            </a:r>
            <a:r>
              <a:rPr lang="en-US" sz="1600" b="1" dirty="0" smtClean="0">
                <a:solidFill>
                  <a:srgbClr val="FFFF00"/>
                </a:solidFill>
              </a:rPr>
              <a:t>C1</a:t>
            </a:r>
            <a:r>
              <a:rPr lang="en-US" sz="1600" b="1" dirty="0" smtClean="0">
                <a:solidFill>
                  <a:schemeClr val="bg1"/>
                </a:solidFill>
              </a:rPr>
              <a:t> value into </a:t>
            </a:r>
            <a:r>
              <a:rPr lang="en-US" sz="1600" b="1" dirty="0" smtClean="0">
                <a:solidFill>
                  <a:srgbClr val="FFFF00"/>
                </a:solidFill>
              </a:rPr>
              <a:t>Cell D1</a:t>
            </a:r>
            <a:r>
              <a:rPr lang="en-US" sz="1600" b="1" dirty="0" smtClean="0">
                <a:solidFill>
                  <a:schemeClr val="bg1"/>
                </a:solidFill>
              </a:rPr>
              <a:t> </a:t>
            </a:r>
          </a:p>
          <a:p>
            <a:r>
              <a:rPr lang="en-US" sz="1600" b="1" dirty="0" smtClean="0">
                <a:solidFill>
                  <a:schemeClr val="bg1"/>
                </a:solidFill>
              </a:rPr>
              <a:t>Then add that </a:t>
            </a:r>
            <a:r>
              <a:rPr lang="en-US" sz="1600" b="1" dirty="0" smtClean="0">
                <a:solidFill>
                  <a:srgbClr val="FFFF00"/>
                </a:solidFill>
              </a:rPr>
              <a:t>fixed cell </a:t>
            </a:r>
            <a:r>
              <a:rPr lang="en-US" sz="1600" b="1" dirty="0" smtClean="0">
                <a:solidFill>
                  <a:schemeClr val="bg1"/>
                </a:solidFill>
              </a:rPr>
              <a:t>to all </a:t>
            </a:r>
            <a:r>
              <a:rPr lang="en-US" sz="1600" b="1" dirty="0" err="1" smtClean="0">
                <a:solidFill>
                  <a:schemeClr val="bg1"/>
                </a:solidFill>
              </a:rPr>
              <a:t>col</a:t>
            </a:r>
            <a:r>
              <a:rPr lang="en-US" sz="1600" b="1" dirty="0" smtClean="0">
                <a:solidFill>
                  <a:schemeClr val="bg1"/>
                </a:solidFill>
              </a:rPr>
              <a:t> C values ( C1 .. C512)</a:t>
            </a:r>
          </a:p>
          <a:p>
            <a:r>
              <a:rPr lang="en-US" sz="1600" b="1" dirty="0" smtClean="0">
                <a:solidFill>
                  <a:schemeClr val="bg1"/>
                </a:solidFill>
              </a:rPr>
              <a:t>Finally, Adjust as </a:t>
            </a:r>
            <a:r>
              <a:rPr lang="en-US" sz="1600" b="1" dirty="0" err="1" smtClean="0">
                <a:solidFill>
                  <a:schemeClr val="bg1"/>
                </a:solidFill>
              </a:rPr>
              <a:t>req'd</a:t>
            </a:r>
            <a:r>
              <a:rPr lang="en-US" sz="1600" b="1" dirty="0" smtClean="0">
                <a:solidFill>
                  <a:schemeClr val="bg1"/>
                </a:solidFill>
              </a:rPr>
              <a:t> to shift the Y axis. </a:t>
            </a:r>
          </a:p>
          <a:p>
            <a:r>
              <a:rPr lang="en-US" sz="1600" b="1" dirty="0" smtClean="0">
                <a:solidFill>
                  <a:schemeClr val="bg1"/>
                </a:solidFill>
              </a:rPr>
              <a:t>so </a:t>
            </a:r>
            <a:r>
              <a:rPr lang="en-US" sz="1600" b="1" dirty="0" err="1" smtClean="0">
                <a:solidFill>
                  <a:schemeClr val="bg1"/>
                </a:solidFill>
              </a:rPr>
              <a:t>Cold_Sky</a:t>
            </a:r>
            <a:r>
              <a:rPr lang="en-US" sz="1600" b="1" dirty="0" smtClean="0">
                <a:solidFill>
                  <a:schemeClr val="bg1"/>
                </a:solidFill>
              </a:rPr>
              <a:t> == 0 dB</a:t>
            </a:r>
            <a:endParaRPr lang="en-US" sz="1600" b="1" dirty="0">
              <a:solidFill>
                <a:schemeClr val="bg1"/>
              </a:solidFill>
            </a:endParaRPr>
          </a:p>
        </p:txBody>
      </p:sp>
      <p:pic>
        <p:nvPicPr>
          <p:cNvPr id="1029" name="Picture 5"/>
          <p:cNvPicPr>
            <a:picLocks noChangeAspect="1" noChangeArrowheads="1"/>
          </p:cNvPicPr>
          <p:nvPr/>
        </p:nvPicPr>
        <p:blipFill>
          <a:blip r:embed="rId3"/>
          <a:srcRect/>
          <a:stretch>
            <a:fillRect/>
          </a:stretch>
        </p:blipFill>
        <p:spPr bwMode="auto">
          <a:xfrm>
            <a:off x="5250180" y="1844040"/>
            <a:ext cx="3200400" cy="990600"/>
          </a:xfrm>
          <a:prstGeom prst="rect">
            <a:avLst/>
          </a:prstGeom>
          <a:noFill/>
          <a:ln w="9525">
            <a:noFill/>
            <a:miter lim="800000"/>
            <a:headEnd/>
            <a:tailEnd/>
          </a:ln>
          <a:effectLst/>
        </p:spPr>
      </p:pic>
      <p:sp>
        <p:nvSpPr>
          <p:cNvPr id="25" name="Oval 24"/>
          <p:cNvSpPr/>
          <p:nvPr/>
        </p:nvSpPr>
        <p:spPr>
          <a:xfrm>
            <a:off x="4419600" y="2941320"/>
            <a:ext cx="624840" cy="510540"/>
          </a:xfrm>
          <a:prstGeom prst="ellipse">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rved Left Arrow 25"/>
          <p:cNvSpPr/>
          <p:nvPr/>
        </p:nvSpPr>
        <p:spPr>
          <a:xfrm rot="5400000" flipV="1">
            <a:off x="7050405" y="2299335"/>
            <a:ext cx="594360" cy="1443990"/>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3"/>
          <p:cNvPicPr>
            <a:picLocks noChangeAspect="1" noChangeArrowheads="1"/>
          </p:cNvPicPr>
          <p:nvPr/>
        </p:nvPicPr>
        <p:blipFill>
          <a:blip r:embed="rId4"/>
          <a:srcRect/>
          <a:stretch>
            <a:fillRect/>
          </a:stretch>
        </p:blipFill>
        <p:spPr bwMode="auto">
          <a:xfrm>
            <a:off x="5303520" y="3329940"/>
            <a:ext cx="3474888" cy="3200400"/>
          </a:xfrm>
          <a:prstGeom prst="rect">
            <a:avLst/>
          </a:prstGeom>
          <a:noFill/>
          <a:ln w="9525">
            <a:noFill/>
            <a:miter lim="800000"/>
            <a:headEnd/>
            <a:tailEnd/>
          </a:ln>
          <a:effectLst/>
        </p:spPr>
      </p:pic>
      <p:sp>
        <p:nvSpPr>
          <p:cNvPr id="13" name="Right Arrow 12"/>
          <p:cNvSpPr/>
          <p:nvPr/>
        </p:nvSpPr>
        <p:spPr>
          <a:xfrm rot="1845589">
            <a:off x="3895416" y="5413356"/>
            <a:ext cx="2239976" cy="298507"/>
          </a:xfrm>
          <a:prstGeom prst="rightArrow">
            <a:avLst>
              <a:gd name="adj1" fmla="val 50000"/>
              <a:gd name="adj2" fmla="val 10828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p:nvSpPr>
        <p:spPr>
          <a:xfrm>
            <a:off x="914400" y="990600"/>
            <a:ext cx="4343400" cy="6647974"/>
          </a:xfrm>
          <a:prstGeom prst="rect">
            <a:avLst/>
          </a:prstGeom>
          <a:noFill/>
        </p:spPr>
        <p:txBody>
          <a:bodyPr wrap="square" rtlCol="0">
            <a:spAutoFit/>
          </a:bodyPr>
          <a:lstStyle/>
          <a:p>
            <a:pPr lvl="1"/>
            <a:endParaRPr lang="en-US" sz="2400" b="1" dirty="0" smtClean="0">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endParaRPr lang="en-US" sz="2400" b="1" dirty="0" smtClean="0">
              <a:solidFill>
                <a:srgbClr val="FFFF00"/>
              </a:solidFill>
              <a:latin typeface="Times New Roman" pitchFamily="18" charset="0"/>
              <a:cs typeface="Times New Roman" pitchFamily="18" charset="0"/>
            </a:endParaRPr>
          </a:p>
          <a:p>
            <a:pPr lvl="1"/>
            <a:r>
              <a:rPr lang="en-US" sz="2400" b="1" dirty="0" smtClean="0">
                <a:solidFill>
                  <a:srgbClr val="FFFF00"/>
                </a:solidFill>
                <a:latin typeface="Times New Roman" pitchFamily="18" charset="0"/>
                <a:cs typeface="Times New Roman" pitchFamily="18" charset="0"/>
              </a:rPr>
              <a:t>H Line Acquisition </a:t>
            </a:r>
            <a:r>
              <a:rPr lang="en-US" sz="2400" b="1" dirty="0" smtClean="0">
                <a:solidFill>
                  <a:srgbClr val="FFFF00"/>
                </a:solidFill>
              </a:rPr>
              <a:t>:</a:t>
            </a:r>
          </a:p>
          <a:p>
            <a:pPr lvl="1"/>
            <a:endParaRPr lang="en-US" sz="2400" b="1" dirty="0" smtClean="0">
              <a:solidFill>
                <a:srgbClr val="FFFF00"/>
              </a:solidFill>
            </a:endParaRPr>
          </a:p>
          <a:p>
            <a:r>
              <a:rPr lang="en-US" sz="2400" dirty="0" smtClean="0">
                <a:solidFill>
                  <a:srgbClr val="FFFF00"/>
                </a:solidFill>
              </a:rPr>
              <a:t>       </a:t>
            </a:r>
            <a:r>
              <a:rPr lang="en-US" sz="2400" b="1" dirty="0" smtClean="0">
                <a:solidFill>
                  <a:srgbClr val="FFFF00"/>
                </a:solidFill>
              </a:rPr>
              <a:t>Air Spy</a:t>
            </a:r>
          </a:p>
          <a:p>
            <a:r>
              <a:rPr lang="en-US" sz="2400" b="1" i="1" dirty="0" smtClean="0">
                <a:solidFill>
                  <a:srgbClr val="FFFF00"/>
                </a:solidFill>
                <a:cs typeface="Times New Roman" pitchFamily="18" charset="0"/>
              </a:rPr>
              <a:t>           SDR Sharp Studio</a:t>
            </a:r>
          </a:p>
          <a:p>
            <a:r>
              <a:rPr lang="en-US" sz="2400" b="1" i="1" dirty="0" smtClean="0">
                <a:solidFill>
                  <a:srgbClr val="FFFF00"/>
                </a:solidFill>
                <a:cs typeface="Times New Roman" pitchFamily="18" charset="0"/>
              </a:rPr>
              <a:t>          	 IF Average Plug-In</a:t>
            </a: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dirty="0" smtClean="0"/>
          </a:p>
          <a:p>
            <a:endParaRPr lang="en-US" dirty="0"/>
          </a:p>
        </p:txBody>
      </p:sp>
      <p:sp>
        <p:nvSpPr>
          <p:cNvPr id="17" name="Rectangle 16"/>
          <p:cNvSpPr/>
          <p:nvPr/>
        </p:nvSpPr>
        <p:spPr>
          <a:xfrm>
            <a:off x="762000" y="762000"/>
            <a:ext cx="7696200" cy="5715000"/>
          </a:xfrm>
          <a:prstGeom prst="rect">
            <a:avLst/>
          </a:prstGeom>
          <a:noFill/>
          <a:ln w="1079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3000" y="152400"/>
            <a:ext cx="6568851" cy="461665"/>
          </a:xfrm>
          <a:prstGeom prst="rect">
            <a:avLst/>
          </a:prstGeom>
          <a:noFill/>
          <a:ln w="82550" cmpd="dbl">
            <a:solidFill>
              <a:srgbClr val="005696"/>
            </a:solidFill>
          </a:ln>
        </p:spPr>
        <p:txBody>
          <a:bodyPr wrap="none" rtlCol="0">
            <a:spAutoFit/>
          </a:bodyPr>
          <a:lstStyle/>
          <a:p>
            <a:pPr algn="ctr"/>
            <a:r>
              <a:rPr lang="en-US" b="1" dirty="0" smtClean="0"/>
              <a:t> </a:t>
            </a:r>
            <a:r>
              <a:rPr lang="en-US" sz="2400" b="1" dirty="0" smtClean="0">
                <a:solidFill>
                  <a:schemeClr val="bg1"/>
                </a:solidFill>
              </a:rPr>
              <a:t>Basic Software    Hydrogen 21 cm Radio Telescope</a:t>
            </a:r>
            <a:endParaRPr lang="en-US" sz="2400" b="1" dirty="0">
              <a:solidFill>
                <a:schemeClr val="bg1"/>
              </a:solidFill>
            </a:endParaRPr>
          </a:p>
        </p:txBody>
      </p:sp>
      <p:sp>
        <p:nvSpPr>
          <p:cNvPr id="11" name="Slide Number Placeholder 10"/>
          <p:cNvSpPr>
            <a:spLocks noGrp="1"/>
          </p:cNvSpPr>
          <p:nvPr>
            <p:ph type="sldNum" sz="quarter" idx="12"/>
          </p:nvPr>
        </p:nvSpPr>
        <p:spPr/>
        <p:txBody>
          <a:bodyPr/>
          <a:lstStyle/>
          <a:p>
            <a:fld id="{9C598825-59B3-4584-912B-92622D7945A6}" type="slidenum">
              <a:rPr lang="en-US" smtClean="0"/>
              <a:pPr/>
              <a:t>2</a:t>
            </a:fld>
            <a:endParaRPr lang="en-US"/>
          </a:p>
        </p:txBody>
      </p:sp>
      <p:pic>
        <p:nvPicPr>
          <p:cNvPr id="1026" name="Picture 2"/>
          <p:cNvPicPr>
            <a:picLocks noChangeAspect="1" noChangeArrowheads="1"/>
          </p:cNvPicPr>
          <p:nvPr/>
        </p:nvPicPr>
        <p:blipFill>
          <a:blip r:embed="rId2"/>
          <a:srcRect/>
          <a:stretch>
            <a:fillRect/>
          </a:stretch>
        </p:blipFill>
        <p:spPr bwMode="auto">
          <a:xfrm>
            <a:off x="4869180" y="3832860"/>
            <a:ext cx="3276600" cy="251459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69180" y="1005840"/>
            <a:ext cx="3227294" cy="2743200"/>
          </a:xfrm>
          <a:prstGeom prst="rect">
            <a:avLst/>
          </a:prstGeom>
          <a:noFill/>
          <a:ln w="9525">
            <a:noFill/>
            <a:miter lim="800000"/>
            <a:headEnd/>
            <a:tailEnd/>
          </a:ln>
          <a:effectLst/>
        </p:spPr>
      </p:pic>
      <p:sp>
        <p:nvSpPr>
          <p:cNvPr id="9" name="TextBox 8"/>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
        <p:nvSpPr>
          <p:cNvPr id="10" name="Rectangle 9"/>
          <p:cNvSpPr/>
          <p:nvPr/>
        </p:nvSpPr>
        <p:spPr>
          <a:xfrm>
            <a:off x="1127760" y="1193215"/>
            <a:ext cx="3619500" cy="1723549"/>
          </a:xfrm>
          <a:prstGeom prst="rect">
            <a:avLst/>
          </a:prstGeom>
        </p:spPr>
        <p:txBody>
          <a:bodyPr wrap="square">
            <a:spAutoFit/>
          </a:bodyPr>
          <a:lstStyle/>
          <a:p>
            <a:r>
              <a:rPr lang="en-US" sz="2400" b="1" dirty="0" smtClean="0">
                <a:solidFill>
                  <a:srgbClr val="FFFF00"/>
                </a:solidFill>
                <a:latin typeface="Times New Roman" pitchFamily="18" charset="0"/>
                <a:cs typeface="Times New Roman" pitchFamily="18" charset="0"/>
              </a:rPr>
              <a:t>    find the Milky Way</a:t>
            </a:r>
          </a:p>
          <a:p>
            <a:endParaRPr lang="en-US" sz="1000" b="1" dirty="0" smtClean="0">
              <a:solidFill>
                <a:srgbClr val="FFFF00"/>
              </a:solidFill>
              <a:latin typeface="Times New Roman" pitchFamily="18" charset="0"/>
              <a:cs typeface="Times New Roman" pitchFamily="18" charset="0"/>
            </a:endParaRPr>
          </a:p>
          <a:p>
            <a:r>
              <a:rPr lang="en-US" sz="2400" b="1" dirty="0" smtClean="0">
                <a:solidFill>
                  <a:srgbClr val="FFFF00"/>
                </a:solidFill>
                <a:latin typeface="Times New Roman" pitchFamily="18" charset="0"/>
                <a:cs typeface="Times New Roman" pitchFamily="18" charset="0"/>
              </a:rPr>
              <a:t>Planetarium Software</a:t>
            </a:r>
          </a:p>
          <a:p>
            <a:r>
              <a:rPr lang="en-US" sz="2400" b="1" dirty="0" smtClean="0">
                <a:solidFill>
                  <a:srgbClr val="FFFF00"/>
                </a:solidFill>
                <a:latin typeface="Times New Roman" pitchFamily="18" charset="0"/>
                <a:cs typeface="Times New Roman" pitchFamily="18" charset="0"/>
              </a:rPr>
              <a:t>Astronomical Sky Display</a:t>
            </a:r>
          </a:p>
          <a:p>
            <a:r>
              <a:rPr lang="en-US" sz="2400" b="1" i="1" dirty="0" smtClean="0">
                <a:solidFill>
                  <a:srgbClr val="FFFF00"/>
                </a:solidFill>
                <a:cs typeface="Times New Roman" pitchFamily="18" charset="0"/>
              </a:rPr>
              <a:t>          </a:t>
            </a:r>
            <a:r>
              <a:rPr lang="en-US" sz="2400" b="1" dirty="0" smtClean="0">
                <a:solidFill>
                  <a:srgbClr val="FFFF00"/>
                </a:solidFill>
                <a:cs typeface="Times New Roman" pitchFamily="18" charset="0"/>
              </a:rPr>
              <a:t> </a:t>
            </a:r>
            <a:r>
              <a:rPr lang="en-US" sz="2400" b="1" dirty="0" err="1" smtClean="0">
                <a:solidFill>
                  <a:srgbClr val="FFFF00"/>
                </a:solidFill>
                <a:cs typeface="Times New Roman" pitchFamily="18" charset="0"/>
              </a:rPr>
              <a:t>Stellarium</a:t>
            </a:r>
            <a:endParaRPr lang="en-US" sz="2400" b="1" dirty="0" smtClean="0">
              <a:solidFill>
                <a:srgbClr val="FFFF00"/>
              </a:solidFill>
              <a:cs typeface="Times New Roman"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Connector 17"/>
          <p:cNvCxnSpPr/>
          <p:nvPr/>
        </p:nvCxnSpPr>
        <p:spPr>
          <a:xfrm>
            <a:off x="1447800" y="4953000"/>
            <a:ext cx="6705600" cy="1588"/>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38866" y="3121250"/>
            <a:ext cx="4104265" cy="400110"/>
          </a:xfrm>
          <a:prstGeom prst="rect">
            <a:avLst/>
          </a:prstGeom>
          <a:noFill/>
        </p:spPr>
        <p:txBody>
          <a:bodyPr wrap="none" rtlCol="0">
            <a:spAutoFit/>
          </a:bodyPr>
          <a:lstStyle/>
          <a:p>
            <a:r>
              <a:rPr lang="en-US" sz="2000" b="1" dirty="0" smtClean="0">
                <a:solidFill>
                  <a:schemeClr val="bg1"/>
                </a:solidFill>
              </a:rPr>
              <a:t>dB   Relative   to   Background   Noise</a:t>
            </a:r>
            <a:endParaRPr lang="en-US" sz="2000" b="1" dirty="0">
              <a:solidFill>
                <a:schemeClr val="bg1"/>
              </a:solidFill>
            </a:endParaRPr>
          </a:p>
        </p:txBody>
      </p:sp>
      <p:sp>
        <p:nvSpPr>
          <p:cNvPr id="8" name="TextBox 7"/>
          <p:cNvSpPr txBox="1"/>
          <p:nvPr/>
        </p:nvSpPr>
        <p:spPr>
          <a:xfrm>
            <a:off x="3429000" y="5867400"/>
            <a:ext cx="1839286" cy="400110"/>
          </a:xfrm>
          <a:prstGeom prst="rect">
            <a:avLst/>
          </a:prstGeom>
          <a:solidFill>
            <a:schemeClr val="bg1"/>
          </a:solidFill>
        </p:spPr>
        <p:txBody>
          <a:bodyPr wrap="none" rtlCol="0">
            <a:spAutoFit/>
          </a:bodyPr>
          <a:lstStyle/>
          <a:p>
            <a:r>
              <a:rPr lang="en-US" sz="2000" b="1" dirty="0" smtClean="0"/>
              <a:t>Frequency MHz</a:t>
            </a:r>
            <a:endParaRPr lang="en-US" sz="2000" b="1" dirty="0"/>
          </a:p>
        </p:txBody>
      </p:sp>
      <p:sp>
        <p:nvSpPr>
          <p:cNvPr id="9" name="TextBox 8"/>
          <p:cNvSpPr txBox="1"/>
          <p:nvPr/>
        </p:nvSpPr>
        <p:spPr>
          <a:xfrm>
            <a:off x="457200" y="228600"/>
            <a:ext cx="8444941" cy="738664"/>
          </a:xfrm>
          <a:prstGeom prst="rect">
            <a:avLst/>
          </a:prstGeom>
          <a:noFill/>
        </p:spPr>
        <p:txBody>
          <a:bodyPr wrap="none" rtlCol="0">
            <a:spAutoFit/>
          </a:bodyPr>
          <a:lstStyle/>
          <a:p>
            <a:r>
              <a:rPr lang="en-US" sz="2400" b="1" dirty="0" smtClean="0">
                <a:solidFill>
                  <a:srgbClr val="FFFF00"/>
                </a:solidFill>
                <a:latin typeface="Georgia" pitchFamily="18" charset="0"/>
              </a:rPr>
              <a:t>Hydrogen 21-cm wavelength RF Emission  Spectrum</a:t>
            </a:r>
          </a:p>
          <a:p>
            <a:endParaRPr lang="en-US" dirty="0"/>
          </a:p>
        </p:txBody>
      </p:sp>
      <p:cxnSp>
        <p:nvCxnSpPr>
          <p:cNvPr id="15" name="Straight Arrow Connector 14"/>
          <p:cNvCxnSpPr/>
          <p:nvPr/>
        </p:nvCxnSpPr>
        <p:spPr>
          <a:xfrm rot="5400000">
            <a:off x="2874377" y="4703177"/>
            <a:ext cx="347246" cy="304800"/>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9C598825-59B3-4584-912B-92622D7945A6}" type="slidenum">
              <a:rPr lang="en-US" smtClean="0"/>
              <a:pPr/>
              <a:t>20</a:t>
            </a:fld>
            <a:endParaRPr lang="en-US"/>
          </a:p>
        </p:txBody>
      </p:sp>
      <p:sp>
        <p:nvSpPr>
          <p:cNvPr id="22" name="TextBox 21"/>
          <p:cNvSpPr txBox="1"/>
          <p:nvPr/>
        </p:nvSpPr>
        <p:spPr>
          <a:xfrm>
            <a:off x="2537460" y="1242060"/>
            <a:ext cx="3608362" cy="400110"/>
          </a:xfrm>
          <a:prstGeom prst="rect">
            <a:avLst/>
          </a:prstGeom>
          <a:solidFill>
            <a:schemeClr val="bg1"/>
          </a:solidFill>
        </p:spPr>
        <p:txBody>
          <a:bodyPr wrap="square" rtlCol="0">
            <a:spAutoFit/>
          </a:bodyPr>
          <a:lstStyle/>
          <a:p>
            <a:r>
              <a:rPr lang="en-US" sz="2000" b="1" dirty="0" smtClean="0"/>
              <a:t>   dB = 20* log10(</a:t>
            </a:r>
            <a:r>
              <a:rPr lang="en-US" sz="2000" b="1" dirty="0" smtClean="0">
                <a:solidFill>
                  <a:srgbClr val="C00000"/>
                </a:solidFill>
              </a:rPr>
              <a:t>data</a:t>
            </a:r>
            <a:r>
              <a:rPr lang="en-US" sz="2000" b="1" dirty="0" smtClean="0"/>
              <a:t>) </a:t>
            </a:r>
            <a:r>
              <a:rPr lang="en-US" sz="1600" b="1" dirty="0" smtClean="0"/>
              <a:t>+  </a:t>
            </a:r>
            <a:r>
              <a:rPr lang="en-US" sz="1600" b="1" dirty="0" smtClean="0">
                <a:solidFill>
                  <a:srgbClr val="0036A2"/>
                </a:solidFill>
              </a:rPr>
              <a:t>OFFSET   </a:t>
            </a:r>
            <a:endParaRPr lang="en-US" sz="1600" b="1" dirty="0">
              <a:solidFill>
                <a:srgbClr val="0036A2"/>
              </a:solidFill>
            </a:endParaRPr>
          </a:p>
        </p:txBody>
      </p:sp>
      <p:sp>
        <p:nvSpPr>
          <p:cNvPr id="19" name="Curved Right Arrow 18"/>
          <p:cNvSpPr/>
          <p:nvPr/>
        </p:nvSpPr>
        <p:spPr>
          <a:xfrm rot="4832298">
            <a:off x="1607617" y="579694"/>
            <a:ext cx="439223" cy="1508917"/>
          </a:xfrm>
          <a:prstGeom prst="curvedRightArrow">
            <a:avLst>
              <a:gd name="adj1" fmla="val 25000"/>
              <a:gd name="adj2" fmla="val 80403"/>
              <a:gd name="adj3" fmla="val 449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pic>
        <p:nvPicPr>
          <p:cNvPr id="2" name="Picture 3"/>
          <p:cNvPicPr>
            <a:picLocks noChangeAspect="1" noChangeArrowheads="1"/>
          </p:cNvPicPr>
          <p:nvPr/>
        </p:nvPicPr>
        <p:blipFill>
          <a:blip r:embed="rId2"/>
          <a:srcRect/>
          <a:stretch>
            <a:fillRect/>
          </a:stretch>
        </p:blipFill>
        <p:spPr bwMode="auto">
          <a:xfrm>
            <a:off x="891540" y="1633688"/>
            <a:ext cx="7071360" cy="411274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10640" y="1371600"/>
            <a:ext cx="6271260" cy="522446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2794548" cy="369332"/>
          </a:xfrm>
          <a:prstGeom prst="rect">
            <a:avLst/>
          </a:prstGeom>
          <a:noFill/>
        </p:spPr>
        <p:txBody>
          <a:bodyPr wrap="none" rtlCol="0">
            <a:spAutoFit/>
          </a:bodyPr>
          <a:lstStyle/>
          <a:p>
            <a:r>
              <a:rPr lang="en-US" b="1" dirty="0" smtClean="0"/>
              <a:t>SOFTWARE   Links misc info</a:t>
            </a:r>
            <a:endParaRPr lang="en-US" b="1" dirty="0"/>
          </a:p>
        </p:txBody>
      </p:sp>
      <p:sp>
        <p:nvSpPr>
          <p:cNvPr id="5" name="Rectangle 4"/>
          <p:cNvSpPr/>
          <p:nvPr/>
        </p:nvSpPr>
        <p:spPr>
          <a:xfrm>
            <a:off x="381000" y="1295400"/>
            <a:ext cx="7848600" cy="5663089"/>
          </a:xfrm>
          <a:prstGeom prst="rect">
            <a:avLst/>
          </a:prstGeom>
        </p:spPr>
        <p:txBody>
          <a:bodyPr wrap="square">
            <a:spAutoFit/>
          </a:bodyPr>
          <a:lstStyle/>
          <a:p>
            <a:r>
              <a:rPr lang="en-US" b="1" dirty="0" smtClean="0">
                <a:solidFill>
                  <a:srgbClr val="002060"/>
                </a:solidFill>
              </a:rPr>
              <a:t>https://www.rtl-sdr.com/cheap-and-easy-hydrogen-line-radio-astronomy-with-a-rtl-sdr-wifi-parabolic-grid-dish-lna-and-sdrsharp/</a:t>
            </a:r>
          </a:p>
          <a:p>
            <a:endParaRPr lang="en-US" b="1" dirty="0" smtClean="0">
              <a:solidFill>
                <a:srgbClr val="002060"/>
              </a:solidFill>
            </a:endParaRPr>
          </a:p>
          <a:p>
            <a:endParaRPr lang="en-US" b="1" dirty="0" smtClean="0">
              <a:solidFill>
                <a:srgbClr val="002060"/>
              </a:solidFill>
            </a:endParaRPr>
          </a:p>
          <a:p>
            <a:r>
              <a:rPr lang="en-US" b="1" dirty="0" smtClean="0">
                <a:solidFill>
                  <a:srgbClr val="002060"/>
                </a:solidFill>
              </a:rPr>
              <a:t>https://www.youtube.com/watch?v=C6NCefVxNL8</a:t>
            </a:r>
          </a:p>
          <a:p>
            <a:endParaRPr lang="en-US" b="1" dirty="0" smtClean="0">
              <a:solidFill>
                <a:srgbClr val="002060"/>
              </a:solidFill>
            </a:endParaRPr>
          </a:p>
          <a:p>
            <a:r>
              <a:rPr lang="en-US" sz="1400" b="1" dirty="0" smtClean="0"/>
              <a:t>SARA 2022 Eastern Conference </a:t>
            </a:r>
          </a:p>
          <a:p>
            <a:endParaRPr lang="en-US" sz="1200" b="1" dirty="0" smtClean="0"/>
          </a:p>
          <a:p>
            <a:r>
              <a:rPr lang="en-US" sz="1200" b="1" dirty="0" smtClean="0"/>
              <a:t>Galactic Hydrogen 1.42 GHz RF Emission Radio Astronomy for $300 Alex Pettit </a:t>
            </a:r>
          </a:p>
          <a:p>
            <a:r>
              <a:rPr lang="en-US" sz="1200" b="1" dirty="0" smtClean="0"/>
              <a:t>SARA www.radio-astronomy.org </a:t>
            </a:r>
          </a:p>
          <a:p>
            <a:endParaRPr lang="en-US" sz="1200" b="1" dirty="0" smtClean="0"/>
          </a:p>
          <a:p>
            <a:r>
              <a:rPr lang="en-US" sz="1200" b="1" dirty="0" smtClean="0"/>
              <a:t>The $300 SARA ‘Scope in a Box' Radio Telescope System and Beyond </a:t>
            </a:r>
          </a:p>
          <a:p>
            <a:r>
              <a:rPr lang="en-US" sz="1200" b="1" dirty="0" smtClean="0"/>
              <a:t>A beginner's introduction into receiving and processing 1.42 GHz RF emission signals </a:t>
            </a:r>
          </a:p>
          <a:p>
            <a:r>
              <a:rPr lang="en-US" sz="1200" b="1" dirty="0" smtClean="0"/>
              <a:t>from neutral hydrogen regions within the Milky Way Alex Petit </a:t>
            </a:r>
          </a:p>
          <a:p>
            <a:endParaRPr lang="en-US" sz="1200" b="1" dirty="0" smtClean="0"/>
          </a:p>
          <a:p>
            <a:r>
              <a:rPr lang="en-US" sz="1200" b="1" dirty="0" smtClean="0"/>
              <a:t>This presentation will briefly overview the history and value of radio astronomy. It will describe the Analog RF and Digital Signal hardware components and the basic software needed to acquire, process, and display the data. Drift Scan data recording will be explained, and several upgrades will be suggested for improvements in signal amplitude and quality. </a:t>
            </a:r>
            <a:endParaRPr lang="en-US" sz="1200" b="1" dirty="0" smtClean="0">
              <a:solidFill>
                <a:srgbClr val="002060"/>
              </a:solidFill>
            </a:endParaRPr>
          </a:p>
          <a:p>
            <a:endParaRPr lang="en-US" b="1" dirty="0" smtClean="0">
              <a:solidFill>
                <a:srgbClr val="002060"/>
              </a:solidFill>
            </a:endParaRPr>
          </a:p>
          <a:p>
            <a:endParaRPr lang="en-US" b="1" dirty="0" smtClean="0">
              <a:solidFill>
                <a:srgbClr val="0070C0"/>
              </a:solidFill>
            </a:endParaRPr>
          </a:p>
          <a:p>
            <a:endParaRPr lang="en-US" b="1" dirty="0" smtClean="0">
              <a:solidFill>
                <a:srgbClr val="0070C0"/>
              </a:solidFill>
            </a:endParaRPr>
          </a:p>
          <a:p>
            <a:endParaRPr lang="en-US" b="1" dirty="0" smtClean="0">
              <a:solidFill>
                <a:srgbClr val="0070C0"/>
              </a:solidFill>
            </a:endParaRPr>
          </a:p>
          <a:p>
            <a:endParaRPr lang="en-US" b="1" dirty="0" smtClean="0">
              <a:solidFill>
                <a:srgbClr val="0070C0"/>
              </a:solidFill>
            </a:endParaRPr>
          </a:p>
          <a:p>
            <a:endParaRPr lang="en-US" b="1" dirty="0">
              <a:solidFill>
                <a:srgbClr val="0070C0"/>
              </a:solidFill>
            </a:endParaRPr>
          </a:p>
        </p:txBody>
      </p:sp>
      <p:sp>
        <p:nvSpPr>
          <p:cNvPr id="7" name="TextBox 6"/>
          <p:cNvSpPr txBox="1"/>
          <p:nvPr/>
        </p:nvSpPr>
        <p:spPr>
          <a:xfrm>
            <a:off x="7010400" y="6477000"/>
            <a:ext cx="1600200" cy="276999"/>
          </a:xfrm>
          <a:prstGeom prst="rect">
            <a:avLst/>
          </a:prstGeom>
          <a:noFill/>
        </p:spPr>
        <p:txBody>
          <a:bodyPr wrap="square" rtlCol="0">
            <a:spAutoFit/>
          </a:bodyPr>
          <a:lstStyle/>
          <a:p>
            <a:r>
              <a:rPr lang="en-US" sz="1200" dirty="0" smtClean="0">
                <a:solidFill>
                  <a:schemeClr val="bg1">
                    <a:lumMod val="50000"/>
                  </a:schemeClr>
                </a:solidFill>
              </a:rPr>
              <a:t>  a </a:t>
            </a:r>
            <a:r>
              <a:rPr lang="en-US" sz="1200" dirty="0" err="1" smtClean="0">
                <a:solidFill>
                  <a:schemeClr val="bg1">
                    <a:lumMod val="50000"/>
                  </a:schemeClr>
                </a:solidFill>
              </a:rPr>
              <a:t>pettit</a:t>
            </a:r>
            <a:r>
              <a:rPr lang="en-US" sz="1200" dirty="0" smtClean="0">
                <a:solidFill>
                  <a:schemeClr val="bg1">
                    <a:lumMod val="50000"/>
                  </a:schemeClr>
                </a:solidFill>
              </a:rPr>
              <a:t> </a:t>
            </a:r>
            <a:r>
              <a:rPr lang="en-US" sz="1200" dirty="0" err="1" smtClean="0">
                <a:solidFill>
                  <a:schemeClr val="bg1">
                    <a:lumMod val="50000"/>
                  </a:schemeClr>
                </a:solidFill>
              </a:rPr>
              <a:t>jr</a:t>
            </a:r>
            <a:r>
              <a:rPr lang="en-US" sz="1200" dirty="0" smtClean="0">
                <a:solidFill>
                  <a:schemeClr val="bg1">
                    <a:lumMod val="50000"/>
                  </a:schemeClr>
                </a:solidFill>
              </a:rPr>
              <a:t>  Aug24</a:t>
            </a:r>
            <a:endParaRPr lang="en-US" sz="1200" dirty="0">
              <a:solidFill>
                <a:schemeClr val="bg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287867"/>
            <a:ext cx="7509933" cy="646331"/>
          </a:xfrm>
          <a:prstGeom prst="rect">
            <a:avLst/>
          </a:prstGeom>
          <a:noFill/>
        </p:spPr>
        <p:txBody>
          <a:bodyPr wrap="square" rtlCol="0">
            <a:spAutoFit/>
          </a:bodyPr>
          <a:lstStyle/>
          <a:p>
            <a:r>
              <a:rPr lang="en-US" b="1" i="1" dirty="0" smtClean="0">
                <a:solidFill>
                  <a:srgbClr val="C00000"/>
                </a:solidFill>
              </a:rPr>
              <a:t>Radio Astronomy    Presentations from the   </a:t>
            </a:r>
          </a:p>
          <a:p>
            <a:r>
              <a:rPr lang="en-US" b="1" i="1" dirty="0" smtClean="0">
                <a:solidFill>
                  <a:srgbClr val="C00000"/>
                </a:solidFill>
              </a:rPr>
              <a:t>Society of Amateur Radio Astronomers   Eastern Conference July 2022</a:t>
            </a:r>
            <a:endParaRPr lang="en-US" b="1" i="1" dirty="0">
              <a:solidFill>
                <a:srgbClr val="C00000"/>
              </a:solidFill>
            </a:endParaRPr>
          </a:p>
        </p:txBody>
      </p:sp>
      <p:sp>
        <p:nvSpPr>
          <p:cNvPr id="6" name="Rectangle 5"/>
          <p:cNvSpPr/>
          <p:nvPr/>
        </p:nvSpPr>
        <p:spPr>
          <a:xfrm>
            <a:off x="592665" y="1514102"/>
            <a:ext cx="6587067" cy="369332"/>
          </a:xfrm>
          <a:prstGeom prst="rect">
            <a:avLst/>
          </a:prstGeom>
        </p:spPr>
        <p:txBody>
          <a:bodyPr wrap="square">
            <a:spAutoFit/>
          </a:bodyPr>
          <a:lstStyle/>
          <a:p>
            <a:r>
              <a:rPr lang="en-US" dirty="0" smtClean="0"/>
              <a:t>https://www.youtube.com/watch?v=AOgvjRXnins</a:t>
            </a:r>
            <a:endParaRPr lang="en-US" dirty="0"/>
          </a:p>
        </p:txBody>
      </p:sp>
      <p:sp>
        <p:nvSpPr>
          <p:cNvPr id="7" name="Rectangle 6"/>
          <p:cNvSpPr/>
          <p:nvPr/>
        </p:nvSpPr>
        <p:spPr>
          <a:xfrm>
            <a:off x="653737" y="1144600"/>
            <a:ext cx="3332259" cy="369332"/>
          </a:xfrm>
          <a:prstGeom prst="rect">
            <a:avLst/>
          </a:prstGeom>
        </p:spPr>
        <p:txBody>
          <a:bodyPr wrap="none">
            <a:spAutoFit/>
          </a:bodyPr>
          <a:lstStyle/>
          <a:p>
            <a:r>
              <a:rPr lang="en-US" b="1" dirty="0" smtClean="0">
                <a:solidFill>
                  <a:srgbClr val="002060"/>
                </a:solidFill>
              </a:rPr>
              <a:t>Introduction to Radio Astronomy</a:t>
            </a:r>
            <a:endParaRPr lang="en-US" b="1" dirty="0">
              <a:solidFill>
                <a:srgbClr val="002060"/>
              </a:solidFill>
            </a:endParaRPr>
          </a:p>
        </p:txBody>
      </p:sp>
      <p:sp>
        <p:nvSpPr>
          <p:cNvPr id="8" name="Rectangle 7"/>
          <p:cNvSpPr/>
          <p:nvPr/>
        </p:nvSpPr>
        <p:spPr>
          <a:xfrm>
            <a:off x="643466" y="3046568"/>
            <a:ext cx="6138333" cy="369332"/>
          </a:xfrm>
          <a:prstGeom prst="rect">
            <a:avLst/>
          </a:prstGeom>
        </p:spPr>
        <p:txBody>
          <a:bodyPr wrap="square">
            <a:spAutoFit/>
          </a:bodyPr>
          <a:lstStyle/>
          <a:p>
            <a:r>
              <a:rPr lang="en-US" dirty="0" smtClean="0"/>
              <a:t>https://www.youtube.com/watch?v=8j1bVpC6M94</a:t>
            </a:r>
            <a:endParaRPr lang="en-US" dirty="0"/>
          </a:p>
        </p:txBody>
      </p:sp>
      <p:sp>
        <p:nvSpPr>
          <p:cNvPr id="9" name="Rectangle 8"/>
          <p:cNvSpPr/>
          <p:nvPr/>
        </p:nvSpPr>
        <p:spPr>
          <a:xfrm>
            <a:off x="609600" y="2391602"/>
            <a:ext cx="6900334" cy="646331"/>
          </a:xfrm>
          <a:prstGeom prst="rect">
            <a:avLst/>
          </a:prstGeom>
        </p:spPr>
        <p:txBody>
          <a:bodyPr wrap="square">
            <a:spAutoFit/>
          </a:bodyPr>
          <a:lstStyle/>
          <a:p>
            <a:r>
              <a:rPr lang="en-US" b="1" dirty="0" smtClean="0">
                <a:solidFill>
                  <a:srgbClr val="002060"/>
                </a:solidFill>
              </a:rPr>
              <a:t>Dr. Wolfgang Herrmann Keynote Amateur Radio Astronomy Possibilities and Limitations,...</a:t>
            </a:r>
            <a:endParaRPr lang="en-US" b="1" dirty="0">
              <a:solidFill>
                <a:srgbClr val="002060"/>
              </a:solidFill>
            </a:endParaRPr>
          </a:p>
        </p:txBody>
      </p:sp>
      <p:sp>
        <p:nvSpPr>
          <p:cNvPr id="10" name="Rectangle 9"/>
          <p:cNvSpPr/>
          <p:nvPr/>
        </p:nvSpPr>
        <p:spPr>
          <a:xfrm>
            <a:off x="855133" y="4612902"/>
            <a:ext cx="6722534" cy="369332"/>
          </a:xfrm>
          <a:prstGeom prst="rect">
            <a:avLst/>
          </a:prstGeom>
        </p:spPr>
        <p:txBody>
          <a:bodyPr wrap="square">
            <a:spAutoFit/>
          </a:bodyPr>
          <a:lstStyle/>
          <a:p>
            <a:r>
              <a:rPr lang="en-US" dirty="0" smtClean="0"/>
              <a:t>https://www.youtube.com/watch?v=C6NCefVxNL8</a:t>
            </a:r>
            <a:endParaRPr lang="en-US" dirty="0"/>
          </a:p>
        </p:txBody>
      </p:sp>
      <p:sp>
        <p:nvSpPr>
          <p:cNvPr id="11" name="Rectangle 10"/>
          <p:cNvSpPr/>
          <p:nvPr/>
        </p:nvSpPr>
        <p:spPr>
          <a:xfrm>
            <a:off x="702734" y="4282702"/>
            <a:ext cx="7272866" cy="369332"/>
          </a:xfrm>
          <a:prstGeom prst="rect">
            <a:avLst/>
          </a:prstGeom>
        </p:spPr>
        <p:txBody>
          <a:bodyPr wrap="square">
            <a:spAutoFit/>
          </a:bodyPr>
          <a:lstStyle/>
          <a:p>
            <a:r>
              <a:rPr lang="en-US" b="1" dirty="0" smtClean="0">
                <a:solidFill>
                  <a:srgbClr val="002060"/>
                </a:solidFill>
              </a:rPr>
              <a:t>Alex Pettit: Galactic Hydrogen 1.42 GHz RF Emission Radio Astronomy</a:t>
            </a:r>
            <a:r>
              <a:rPr lang="en-US" b="1" dirty="0" smtClean="0"/>
              <a:t> </a:t>
            </a:r>
            <a:endParaRPr lang="en-US" b="1" dirty="0"/>
          </a:p>
        </p:txBody>
      </p:sp>
      <p:sp>
        <p:nvSpPr>
          <p:cNvPr id="12" name="TextBox 11"/>
          <p:cNvSpPr txBox="1"/>
          <p:nvPr/>
        </p:nvSpPr>
        <p:spPr>
          <a:xfrm>
            <a:off x="7010400" y="6477000"/>
            <a:ext cx="1600200" cy="276999"/>
          </a:xfrm>
          <a:prstGeom prst="rect">
            <a:avLst/>
          </a:prstGeom>
          <a:noFill/>
        </p:spPr>
        <p:txBody>
          <a:bodyPr wrap="square" rtlCol="0">
            <a:spAutoFit/>
          </a:bodyPr>
          <a:lstStyle/>
          <a:p>
            <a:r>
              <a:rPr lang="en-US" sz="1200" dirty="0" smtClean="0">
                <a:solidFill>
                  <a:schemeClr val="bg1">
                    <a:lumMod val="50000"/>
                  </a:schemeClr>
                </a:solidFill>
              </a:rPr>
              <a:t>  a </a:t>
            </a:r>
            <a:r>
              <a:rPr lang="en-US" sz="1200" dirty="0" err="1" smtClean="0">
                <a:solidFill>
                  <a:schemeClr val="bg1">
                    <a:lumMod val="50000"/>
                  </a:schemeClr>
                </a:solidFill>
              </a:rPr>
              <a:t>pettit</a:t>
            </a:r>
            <a:r>
              <a:rPr lang="en-US" sz="1200" dirty="0" smtClean="0">
                <a:solidFill>
                  <a:schemeClr val="bg1">
                    <a:lumMod val="50000"/>
                  </a:schemeClr>
                </a:solidFill>
              </a:rPr>
              <a:t> </a:t>
            </a:r>
            <a:r>
              <a:rPr lang="en-US" sz="1200" dirty="0" err="1" smtClean="0">
                <a:solidFill>
                  <a:schemeClr val="bg1">
                    <a:lumMod val="50000"/>
                  </a:schemeClr>
                </a:solidFill>
              </a:rPr>
              <a:t>jr</a:t>
            </a:r>
            <a:r>
              <a:rPr lang="en-US" sz="1200" dirty="0" smtClean="0">
                <a:solidFill>
                  <a:schemeClr val="bg1">
                    <a:lumMod val="50000"/>
                  </a:schemeClr>
                </a:solidFill>
              </a:rPr>
              <a:t>  Aug24</a:t>
            </a:r>
            <a:endParaRPr lang="en-US" sz="1200"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733425"/>
            <a:ext cx="9004110" cy="5743575"/>
          </a:xfrm>
          <a:prstGeom prst="rect">
            <a:avLst/>
          </a:prstGeom>
          <a:noFill/>
          <a:ln w="9525">
            <a:noFill/>
            <a:miter lim="800000"/>
            <a:headEnd/>
            <a:tailEnd/>
          </a:ln>
          <a:effectLst/>
        </p:spPr>
      </p:pic>
      <p:sp>
        <p:nvSpPr>
          <p:cNvPr id="4" name="TextBox 3"/>
          <p:cNvSpPr txBox="1"/>
          <p:nvPr/>
        </p:nvSpPr>
        <p:spPr>
          <a:xfrm>
            <a:off x="1524000" y="304800"/>
            <a:ext cx="6469592" cy="369332"/>
          </a:xfrm>
          <a:prstGeom prst="rect">
            <a:avLst/>
          </a:prstGeom>
          <a:noFill/>
        </p:spPr>
        <p:txBody>
          <a:bodyPr wrap="none" rtlCol="0">
            <a:spAutoFit/>
          </a:bodyPr>
          <a:lstStyle/>
          <a:p>
            <a:r>
              <a:rPr lang="en-US" b="1" dirty="0" smtClean="0"/>
              <a:t>Milky Way 21cm Neutral Hydrogen Line Brightness Intensity Chart</a:t>
            </a:r>
            <a:endParaRPr lang="en-US" b="1" dirty="0"/>
          </a:p>
        </p:txBody>
      </p:sp>
      <p:sp>
        <p:nvSpPr>
          <p:cNvPr id="5" name="TextBox 4"/>
          <p:cNvSpPr txBox="1"/>
          <p:nvPr/>
        </p:nvSpPr>
        <p:spPr>
          <a:xfrm>
            <a:off x="1386840" y="6488668"/>
            <a:ext cx="7045968" cy="369332"/>
          </a:xfrm>
          <a:prstGeom prst="rect">
            <a:avLst/>
          </a:prstGeom>
          <a:noFill/>
        </p:spPr>
        <p:txBody>
          <a:bodyPr wrap="none" rtlCol="0">
            <a:spAutoFit/>
          </a:bodyPr>
          <a:lstStyle/>
          <a:p>
            <a:r>
              <a:rPr lang="en-US" sz="1200" b="1" dirty="0" smtClean="0"/>
              <a:t>With Permission</a:t>
            </a:r>
            <a:r>
              <a:rPr lang="en-US" dirty="0" smtClean="0"/>
              <a:t>  Marcus Leech  CCERA  </a:t>
            </a:r>
            <a:r>
              <a:rPr lang="en-US" sz="1400" b="1" dirty="0" smtClean="0"/>
              <a:t>Canadian Centre Experimental Radio Astronomy</a:t>
            </a:r>
            <a:endParaRPr lang="en-US" sz="14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7467600" cy="923330"/>
          </a:xfrm>
          <a:prstGeom prst="rect">
            <a:avLst/>
          </a:prstGeom>
        </p:spPr>
        <p:txBody>
          <a:bodyPr wrap="square">
            <a:spAutoFit/>
          </a:bodyPr>
          <a:lstStyle/>
          <a:p>
            <a:r>
              <a:rPr lang="en-US" b="1" dirty="0" err="1" smtClean="0"/>
              <a:t>Stellarium</a:t>
            </a:r>
            <a:r>
              <a:rPr lang="en-US" b="1" dirty="0" smtClean="0"/>
              <a:t>   Planetarium Program  </a:t>
            </a:r>
          </a:p>
          <a:p>
            <a:r>
              <a:rPr lang="en-US" b="1" dirty="0" smtClean="0"/>
              <a:t>find when Milky Way is overhead and RA Time</a:t>
            </a:r>
          </a:p>
          <a:p>
            <a:r>
              <a:rPr lang="en-US" dirty="0" smtClean="0"/>
              <a:t>   </a:t>
            </a:r>
            <a:r>
              <a:rPr lang="en-US" dirty="0" smtClean="0">
                <a:hlinkClick r:id="rId2"/>
              </a:rPr>
              <a:t>https://stellarium.org</a:t>
            </a:r>
            <a:r>
              <a:rPr lang="en-US" dirty="0" smtClean="0"/>
              <a:t>,</a:t>
            </a:r>
            <a:endParaRPr lang="en-US" dirty="0"/>
          </a:p>
        </p:txBody>
      </p:sp>
      <p:pic>
        <p:nvPicPr>
          <p:cNvPr id="2050" name="Picture 2"/>
          <p:cNvPicPr>
            <a:picLocks noChangeAspect="1" noChangeArrowheads="1"/>
          </p:cNvPicPr>
          <p:nvPr/>
        </p:nvPicPr>
        <p:blipFill>
          <a:blip r:embed="rId3"/>
          <a:srcRect/>
          <a:stretch>
            <a:fillRect/>
          </a:stretch>
        </p:blipFill>
        <p:spPr bwMode="auto">
          <a:xfrm>
            <a:off x="1600200" y="1752600"/>
            <a:ext cx="5138915" cy="4419600"/>
          </a:xfrm>
          <a:prstGeom prst="rect">
            <a:avLst/>
          </a:prstGeom>
          <a:noFill/>
          <a:ln w="9525">
            <a:noFill/>
            <a:miter lim="800000"/>
            <a:headEnd/>
            <a:tailEnd/>
          </a:ln>
          <a:effectLst/>
        </p:spPr>
      </p:pic>
      <p:sp>
        <p:nvSpPr>
          <p:cNvPr id="4" name="TextBox 3"/>
          <p:cNvSpPr txBox="1"/>
          <p:nvPr/>
        </p:nvSpPr>
        <p:spPr>
          <a:xfrm>
            <a:off x="7010400" y="6477000"/>
            <a:ext cx="1600200" cy="276999"/>
          </a:xfrm>
          <a:prstGeom prst="rect">
            <a:avLst/>
          </a:prstGeom>
          <a:noFill/>
        </p:spPr>
        <p:txBody>
          <a:bodyPr wrap="square" rtlCol="0">
            <a:spAutoFit/>
          </a:bodyPr>
          <a:lstStyle/>
          <a:p>
            <a:r>
              <a:rPr lang="en-US" sz="1200" dirty="0" smtClean="0">
                <a:solidFill>
                  <a:schemeClr val="bg1">
                    <a:lumMod val="50000"/>
                  </a:schemeClr>
                </a:solidFill>
              </a:rPr>
              <a:t>  a </a:t>
            </a:r>
            <a:r>
              <a:rPr lang="en-US" sz="1200" dirty="0" err="1" smtClean="0">
                <a:solidFill>
                  <a:schemeClr val="bg1">
                    <a:lumMod val="50000"/>
                  </a:schemeClr>
                </a:solidFill>
              </a:rPr>
              <a:t>pettit</a:t>
            </a:r>
            <a:r>
              <a:rPr lang="en-US" sz="1200" dirty="0" smtClean="0">
                <a:solidFill>
                  <a:schemeClr val="bg1">
                    <a:lumMod val="50000"/>
                  </a:schemeClr>
                </a:solidFill>
              </a:rPr>
              <a:t> </a:t>
            </a:r>
            <a:r>
              <a:rPr lang="en-US" sz="1200" dirty="0" err="1" smtClean="0">
                <a:solidFill>
                  <a:schemeClr val="bg1">
                    <a:lumMod val="50000"/>
                  </a:schemeClr>
                </a:solidFill>
              </a:rPr>
              <a:t>jr</a:t>
            </a:r>
            <a:r>
              <a:rPr lang="en-US" sz="1200" dirty="0" smtClean="0">
                <a:solidFill>
                  <a:schemeClr val="bg1">
                    <a:lumMod val="50000"/>
                  </a:schemeClr>
                </a:solidFill>
              </a:rPr>
              <a:t>  Aug24</a:t>
            </a:r>
            <a:endParaRPr lang="en-US" sz="1200" dirty="0">
              <a:solidFill>
                <a:schemeClr val="bg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208405" y="1020445"/>
            <a:ext cx="4730750" cy="46037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 y="533400"/>
            <a:ext cx="9144000" cy="6324599"/>
          </a:xfrm>
          <a:prstGeom prst="rect">
            <a:avLst/>
          </a:prstGeom>
          <a:noFill/>
          <a:ln w="9525">
            <a:noFill/>
            <a:miter lim="800000"/>
            <a:headEnd/>
            <a:tailEnd/>
          </a:ln>
          <a:effectLst/>
        </p:spPr>
      </p:pic>
      <p:sp>
        <p:nvSpPr>
          <p:cNvPr id="3" name="Rectangle 2"/>
          <p:cNvSpPr/>
          <p:nvPr/>
        </p:nvSpPr>
        <p:spPr>
          <a:xfrm>
            <a:off x="0" y="0"/>
            <a:ext cx="8039380" cy="1015663"/>
          </a:xfrm>
          <a:prstGeom prst="rect">
            <a:avLst/>
          </a:prstGeom>
          <a:noFill/>
          <a:effectLst>
            <a:outerShdw blurRad="50800" dist="38100" dir="18900000" algn="bl" rotWithShape="0">
              <a:prstClr val="black">
                <a:alpha val="40000"/>
              </a:prstClr>
            </a:outerShdw>
          </a:effectLst>
          <a:scene3d>
            <a:camera prst="orthographicFront"/>
            <a:lightRig rig="soft" dir="tl">
              <a:rot lat="0" lon="0" rev="0"/>
            </a:lightRig>
          </a:scene3d>
          <a:sp3d>
            <a:bevelT w="152400" h="50800" prst="softRound"/>
          </a:sp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6000" b="1" spc="150" dirty="0" smtClean="0">
                <a:ln w="11430"/>
                <a:solidFill>
                  <a:srgbClr val="F8F8F8"/>
                </a:solidFill>
                <a:effectLst>
                  <a:outerShdw blurRad="25400" algn="tl" rotWithShape="0">
                    <a:srgbClr val="000000">
                      <a:alpha val="43000"/>
                    </a:srgbClr>
                  </a:outerShdw>
                </a:effectLst>
                <a:latin typeface="Baskerville Old Face" pitchFamily="18" charset="0"/>
              </a:rPr>
              <a:t> </a:t>
            </a:r>
            <a:r>
              <a:rPr lang="en-US" sz="3600" b="1" dirty="0" smtClean="0">
                <a:ln w="10541" cmpd="sng">
                  <a:solidFill>
                    <a:schemeClr val="accent1">
                      <a:shade val="88000"/>
                      <a:satMod val="110000"/>
                    </a:schemeClr>
                  </a:solidFill>
                  <a:prstDash val="solid"/>
                </a:ln>
                <a:solidFill>
                  <a:srgbClr val="002060"/>
                </a:solidFill>
                <a:latin typeface="Georgia" pitchFamily="18" charset="0"/>
              </a:rPr>
              <a:t>System Hardware and Software</a:t>
            </a:r>
            <a:endParaRPr lang="en-US" sz="3600" b="1" dirty="0">
              <a:ln w="10541" cmpd="sng">
                <a:solidFill>
                  <a:schemeClr val="accent1">
                    <a:shade val="88000"/>
                    <a:satMod val="110000"/>
                  </a:schemeClr>
                </a:solidFill>
                <a:prstDash val="solid"/>
              </a:ln>
              <a:solidFill>
                <a:srgbClr val="002060"/>
              </a:solidFill>
              <a:latin typeface="Georgia" pitchFamily="18" charset="0"/>
            </a:endParaRPr>
          </a:p>
        </p:txBody>
      </p:sp>
      <p:sp>
        <p:nvSpPr>
          <p:cNvPr id="5" name="Slide Number Placeholder 4"/>
          <p:cNvSpPr>
            <a:spLocks noGrp="1"/>
          </p:cNvSpPr>
          <p:nvPr>
            <p:ph type="sldNum" sz="quarter" idx="12"/>
          </p:nvPr>
        </p:nvSpPr>
        <p:spPr/>
        <p:txBody>
          <a:bodyPr/>
          <a:lstStyle/>
          <a:p>
            <a:fld id="{9C598825-59B3-4584-912B-92622D7945A6}" type="slidenum">
              <a:rPr lang="en-US" smtClean="0"/>
              <a:pPr/>
              <a:t>3</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305342"/>
            <a:ext cx="8001000" cy="4524315"/>
          </a:xfrm>
          <a:prstGeom prst="rect">
            <a:avLst/>
          </a:prstGeom>
        </p:spPr>
        <p:txBody>
          <a:bodyPr wrap="square">
            <a:spAutoFit/>
          </a:bodyPr>
          <a:lstStyle/>
          <a:p>
            <a:r>
              <a:rPr lang="en-US" b="1" dirty="0" err="1" smtClean="0"/>
              <a:t>IF_Ave</a:t>
            </a:r>
            <a:r>
              <a:rPr lang="en-US" b="1" dirty="0" smtClean="0"/>
              <a:t> </a:t>
            </a:r>
            <a:r>
              <a:rPr lang="en-US" dirty="0" smtClean="0"/>
              <a:t> </a:t>
            </a:r>
            <a:r>
              <a:rPr lang="en-US" b="1" dirty="0" err="1" smtClean="0"/>
              <a:t>Ver</a:t>
            </a:r>
            <a:r>
              <a:rPr lang="en-US" b="1" dirty="0" smtClean="0"/>
              <a:t> 2.8 </a:t>
            </a:r>
            <a:r>
              <a:rPr lang="en-US" b="1" dirty="0" err="1" smtClean="0"/>
              <a:t>PlugIn</a:t>
            </a:r>
            <a:r>
              <a:rPr lang="en-US" b="1" dirty="0" smtClean="0"/>
              <a:t> for SDR# Studio</a:t>
            </a:r>
          </a:p>
          <a:p>
            <a:r>
              <a:rPr lang="en-US" b="1" dirty="0" smtClean="0"/>
              <a:t> Full Installation of SDR#  &amp; </a:t>
            </a:r>
            <a:r>
              <a:rPr lang="en-US" b="1" dirty="0" err="1" smtClean="0"/>
              <a:t>IF_Ave</a:t>
            </a:r>
            <a:r>
              <a:rPr lang="en-US" b="1" dirty="0" smtClean="0"/>
              <a:t> 2.7</a:t>
            </a:r>
          </a:p>
          <a:p>
            <a:endParaRPr lang="en-US" dirty="0" smtClean="0"/>
          </a:p>
          <a:p>
            <a:r>
              <a:rPr lang="en-US" dirty="0" smtClean="0">
                <a:hlinkClick r:id="rId2"/>
              </a:rPr>
              <a:t>https://www.dropbox.com/scl/fi/2f67lyu6qgt2cp98rg9kp/SDR-2.ZIP?rlkey=y82yv6jzjyu7e92sap3x8ewm7&amp;st=tcil7w3s&amp;dl=0</a:t>
            </a:r>
            <a:endParaRPr lang="en-US" dirty="0" smtClean="0"/>
          </a:p>
          <a:p>
            <a:endParaRPr lang="en-US" b="1" dirty="0" smtClean="0"/>
          </a:p>
          <a:p>
            <a:r>
              <a:rPr lang="en-US" b="1" dirty="0" smtClean="0"/>
              <a:t>The latest Rev</a:t>
            </a:r>
            <a:r>
              <a:rPr lang="en-US" dirty="0" smtClean="0"/>
              <a:t> of </a:t>
            </a:r>
            <a:r>
              <a:rPr lang="en-US" b="1" dirty="0" err="1" smtClean="0"/>
              <a:t>IF_Ave</a:t>
            </a:r>
            <a:r>
              <a:rPr lang="en-US" dirty="0" smtClean="0"/>
              <a:t> </a:t>
            </a:r>
            <a:r>
              <a:rPr lang="en-US" b="1" dirty="0" smtClean="0"/>
              <a:t> allows </a:t>
            </a:r>
          </a:p>
          <a:p>
            <a:r>
              <a:rPr lang="en-US" b="1" dirty="0" smtClean="0"/>
              <a:t>  Saving and Recalling  named Background Correction Files</a:t>
            </a:r>
            <a:endParaRPr lang="en-US" dirty="0" smtClean="0"/>
          </a:p>
          <a:p>
            <a:r>
              <a:rPr lang="en-US" b="1" dirty="0" smtClean="0">
                <a:solidFill>
                  <a:srgbClr val="FF0000"/>
                </a:solidFill>
              </a:rPr>
              <a:t> </a:t>
            </a:r>
            <a:r>
              <a:rPr lang="en-US" b="1" dirty="0" smtClean="0">
                <a:solidFill>
                  <a:srgbClr val="C00000"/>
                </a:solidFill>
              </a:rPr>
              <a:t>    replace the above with this newer</a:t>
            </a:r>
            <a:r>
              <a:rPr lang="en-US" b="1" dirty="0" smtClean="0">
                <a:solidFill>
                  <a:srgbClr val="FF0000"/>
                </a:solidFill>
              </a:rPr>
              <a:t> * DLL</a:t>
            </a:r>
          </a:p>
          <a:p>
            <a:endParaRPr lang="en-US" dirty="0" smtClean="0"/>
          </a:p>
          <a:p>
            <a:r>
              <a:rPr lang="en-US" b="1" dirty="0" err="1" smtClean="0"/>
              <a:t>IF_Ave</a:t>
            </a:r>
            <a:r>
              <a:rPr lang="en-US" b="1" dirty="0" smtClean="0"/>
              <a:t> Version 2.8</a:t>
            </a:r>
            <a:endParaRPr lang="en-US" dirty="0" smtClean="0"/>
          </a:p>
          <a:p>
            <a:r>
              <a:rPr lang="en-US" dirty="0" smtClean="0">
                <a:hlinkClick r:id="rId3"/>
              </a:rPr>
              <a:t>https://www.dropbox.com/scl/fi/aitn8xtookwwxm6mvybkp/SDRSharp.Average.dll?rlkey=667f4a83958krn77ie2862jxf&amp;dl=0</a:t>
            </a:r>
            <a:endParaRPr lang="en-US" dirty="0" smtClean="0"/>
          </a:p>
          <a:p>
            <a:r>
              <a:rPr lang="en-US" dirty="0" smtClean="0"/>
              <a:t> </a:t>
            </a:r>
          </a:p>
          <a:p>
            <a:r>
              <a:rPr lang="en-US" dirty="0" smtClean="0"/>
              <a:t/>
            </a:r>
            <a:br>
              <a:rPr lang="en-US" dirty="0" smtClean="0"/>
            </a:br>
            <a:endParaRPr lang="en-US" dirty="0"/>
          </a:p>
        </p:txBody>
      </p:sp>
      <p:sp>
        <p:nvSpPr>
          <p:cNvPr id="4" name="TextBox 3"/>
          <p:cNvSpPr txBox="1"/>
          <p:nvPr/>
        </p:nvSpPr>
        <p:spPr>
          <a:xfrm>
            <a:off x="381000" y="304800"/>
            <a:ext cx="3405869" cy="369332"/>
          </a:xfrm>
          <a:prstGeom prst="rect">
            <a:avLst/>
          </a:prstGeom>
          <a:noFill/>
        </p:spPr>
        <p:txBody>
          <a:bodyPr wrap="none" rtlCol="0">
            <a:spAutoFit/>
          </a:bodyPr>
          <a:lstStyle/>
          <a:p>
            <a:r>
              <a:rPr lang="en-US" b="1" dirty="0" smtClean="0"/>
              <a:t>SOFTWARE   </a:t>
            </a:r>
            <a:r>
              <a:rPr lang="en-US" b="1" dirty="0" err="1" smtClean="0"/>
              <a:t>AirSpy</a:t>
            </a:r>
            <a:r>
              <a:rPr lang="en-US" b="1" dirty="0" smtClean="0"/>
              <a:t>  SDR#  Studio </a:t>
            </a:r>
            <a:endParaRPr lang="en-US" b="1" dirty="0"/>
          </a:p>
        </p:txBody>
      </p:sp>
      <p:sp>
        <p:nvSpPr>
          <p:cNvPr id="5" name="TextBox 4"/>
          <p:cNvSpPr txBox="1"/>
          <p:nvPr/>
        </p:nvSpPr>
        <p:spPr>
          <a:xfrm>
            <a:off x="7010400" y="6477000"/>
            <a:ext cx="1600200" cy="276999"/>
          </a:xfrm>
          <a:prstGeom prst="rect">
            <a:avLst/>
          </a:prstGeom>
          <a:noFill/>
        </p:spPr>
        <p:txBody>
          <a:bodyPr wrap="square" rtlCol="0">
            <a:spAutoFit/>
          </a:bodyPr>
          <a:lstStyle/>
          <a:p>
            <a:r>
              <a:rPr lang="en-US" sz="1200" dirty="0" smtClean="0">
                <a:solidFill>
                  <a:schemeClr val="bg1">
                    <a:lumMod val="50000"/>
                  </a:schemeClr>
                </a:solidFill>
              </a:rPr>
              <a:t>  a </a:t>
            </a:r>
            <a:r>
              <a:rPr lang="en-US" sz="1200" dirty="0" err="1" smtClean="0">
                <a:solidFill>
                  <a:schemeClr val="bg1">
                    <a:lumMod val="50000"/>
                  </a:schemeClr>
                </a:solidFill>
              </a:rPr>
              <a:t>pettit</a:t>
            </a:r>
            <a:r>
              <a:rPr lang="en-US" sz="1200" dirty="0" smtClean="0">
                <a:solidFill>
                  <a:schemeClr val="bg1">
                    <a:lumMod val="50000"/>
                  </a:schemeClr>
                </a:solidFill>
              </a:rPr>
              <a:t> </a:t>
            </a:r>
            <a:r>
              <a:rPr lang="en-US" sz="1200" dirty="0" err="1" smtClean="0">
                <a:solidFill>
                  <a:schemeClr val="bg1">
                    <a:lumMod val="50000"/>
                  </a:schemeClr>
                </a:solidFill>
              </a:rPr>
              <a:t>jr</a:t>
            </a:r>
            <a:r>
              <a:rPr lang="en-US" sz="1200" dirty="0" smtClean="0">
                <a:solidFill>
                  <a:schemeClr val="bg1">
                    <a:lumMod val="50000"/>
                  </a:schemeClr>
                </a:solidFill>
              </a:rPr>
              <a:t>  Aug24</a:t>
            </a:r>
            <a:endParaRPr lang="en-US" sz="1200" dirty="0">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3405869" cy="369332"/>
          </a:xfrm>
          <a:prstGeom prst="rect">
            <a:avLst/>
          </a:prstGeom>
          <a:noFill/>
        </p:spPr>
        <p:txBody>
          <a:bodyPr wrap="none" rtlCol="0">
            <a:spAutoFit/>
          </a:bodyPr>
          <a:lstStyle/>
          <a:p>
            <a:r>
              <a:rPr lang="en-US" b="1" dirty="0" smtClean="0"/>
              <a:t>SOFTWARE   </a:t>
            </a:r>
            <a:r>
              <a:rPr lang="en-US" b="1" dirty="0" err="1" smtClean="0"/>
              <a:t>AirSpy</a:t>
            </a:r>
            <a:r>
              <a:rPr lang="en-US" b="1" dirty="0" smtClean="0"/>
              <a:t>  SDR#  Studio </a:t>
            </a:r>
            <a:endParaRPr lang="en-US" b="1" dirty="0"/>
          </a:p>
        </p:txBody>
      </p:sp>
      <p:sp>
        <p:nvSpPr>
          <p:cNvPr id="5" name="Rectangle 4"/>
          <p:cNvSpPr/>
          <p:nvPr/>
        </p:nvSpPr>
        <p:spPr>
          <a:xfrm>
            <a:off x="304800" y="733842"/>
            <a:ext cx="8001000" cy="923330"/>
          </a:xfrm>
          <a:prstGeom prst="rect">
            <a:avLst/>
          </a:prstGeom>
        </p:spPr>
        <p:txBody>
          <a:bodyPr wrap="square">
            <a:spAutoFit/>
          </a:bodyPr>
          <a:lstStyle/>
          <a:p>
            <a:r>
              <a:rPr lang="en-US" b="1" dirty="0" smtClean="0"/>
              <a:t>    Control  the SDR Software Defined Radio module</a:t>
            </a:r>
          </a:p>
          <a:p>
            <a:r>
              <a:rPr lang="en-US" b="1" dirty="0" smtClean="0"/>
              <a:t>    Real Time Spectral Display of Data</a:t>
            </a:r>
          </a:p>
          <a:p>
            <a:endParaRPr lang="en-US" dirty="0" smtClean="0"/>
          </a:p>
        </p:txBody>
      </p:sp>
      <p:pic>
        <p:nvPicPr>
          <p:cNvPr id="6" name="Picture 3"/>
          <p:cNvPicPr>
            <a:picLocks noChangeAspect="1" noChangeArrowheads="1"/>
          </p:cNvPicPr>
          <p:nvPr/>
        </p:nvPicPr>
        <p:blipFill>
          <a:blip r:embed="rId2"/>
          <a:srcRect/>
          <a:stretch>
            <a:fillRect/>
          </a:stretch>
        </p:blipFill>
        <p:spPr bwMode="auto">
          <a:xfrm>
            <a:off x="762000" y="1457324"/>
            <a:ext cx="4848225" cy="50958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060949" y="1447799"/>
            <a:ext cx="3025775" cy="5086351"/>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755650" y="1485899"/>
            <a:ext cx="4406900" cy="5067301"/>
          </a:xfrm>
          <a:prstGeom prst="rect">
            <a:avLst/>
          </a:prstGeom>
          <a:noFill/>
          <a:ln w="9525">
            <a:noFill/>
            <a:miter lim="800000"/>
            <a:headEnd/>
            <a:tailEnd/>
          </a:ln>
          <a:effectLst/>
        </p:spPr>
      </p:pic>
      <p:sp>
        <p:nvSpPr>
          <p:cNvPr id="7" name="TextBox 6"/>
          <p:cNvSpPr txBox="1"/>
          <p:nvPr/>
        </p:nvSpPr>
        <p:spPr>
          <a:xfrm>
            <a:off x="7010400" y="6477000"/>
            <a:ext cx="1600200" cy="276999"/>
          </a:xfrm>
          <a:prstGeom prst="rect">
            <a:avLst/>
          </a:prstGeom>
          <a:noFill/>
        </p:spPr>
        <p:txBody>
          <a:bodyPr wrap="square" rtlCol="0">
            <a:spAutoFit/>
          </a:bodyPr>
          <a:lstStyle/>
          <a:p>
            <a:r>
              <a:rPr lang="en-US" sz="1200" dirty="0" smtClean="0">
                <a:solidFill>
                  <a:schemeClr val="bg1">
                    <a:lumMod val="50000"/>
                  </a:schemeClr>
                </a:solidFill>
              </a:rPr>
              <a:t>  a </a:t>
            </a:r>
            <a:r>
              <a:rPr lang="en-US" sz="1200" dirty="0" err="1" smtClean="0">
                <a:solidFill>
                  <a:schemeClr val="bg1">
                    <a:lumMod val="50000"/>
                  </a:schemeClr>
                </a:solidFill>
              </a:rPr>
              <a:t>pettit</a:t>
            </a:r>
            <a:r>
              <a:rPr lang="en-US" sz="1200" dirty="0" smtClean="0">
                <a:solidFill>
                  <a:schemeClr val="bg1">
                    <a:lumMod val="50000"/>
                  </a:schemeClr>
                </a:solidFill>
              </a:rPr>
              <a:t> </a:t>
            </a:r>
            <a:r>
              <a:rPr lang="en-US" sz="1200" dirty="0" err="1" smtClean="0">
                <a:solidFill>
                  <a:schemeClr val="bg1">
                    <a:lumMod val="50000"/>
                  </a:schemeClr>
                </a:solidFill>
              </a:rPr>
              <a:t>jr</a:t>
            </a:r>
            <a:r>
              <a:rPr lang="en-US" sz="1200" dirty="0" smtClean="0">
                <a:solidFill>
                  <a:schemeClr val="bg1">
                    <a:lumMod val="50000"/>
                  </a:schemeClr>
                </a:solidFill>
              </a:rPr>
              <a:t>  Aug24</a:t>
            </a:r>
            <a:endParaRPr lang="en-US" sz="1200" dirty="0">
              <a:solidFill>
                <a:schemeClr val="bg1">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79039" cy="369332"/>
          </a:xfrm>
          <a:prstGeom prst="rect">
            <a:avLst/>
          </a:prstGeom>
          <a:noFill/>
        </p:spPr>
        <p:txBody>
          <a:bodyPr wrap="none" rtlCol="0">
            <a:spAutoFit/>
          </a:bodyPr>
          <a:lstStyle/>
          <a:p>
            <a:r>
              <a:rPr lang="en-US" dirty="0" smtClean="0"/>
              <a:t> </a:t>
            </a:r>
            <a:r>
              <a:rPr lang="en-US" b="1" dirty="0" smtClean="0">
                <a:solidFill>
                  <a:schemeClr val="bg1"/>
                </a:solidFill>
              </a:rPr>
              <a:t>Software  Block Diagram</a:t>
            </a:r>
            <a:endParaRPr lang="en-US" b="1" dirty="0">
              <a:solidFill>
                <a:schemeClr val="bg1"/>
              </a:solidFill>
            </a:endParaRPr>
          </a:p>
        </p:txBody>
      </p:sp>
      <p:sp>
        <p:nvSpPr>
          <p:cNvPr id="112" name="Rectangle 111"/>
          <p:cNvSpPr/>
          <p:nvPr/>
        </p:nvSpPr>
        <p:spPr>
          <a:xfrm>
            <a:off x="228600" y="457200"/>
            <a:ext cx="8686800" cy="6172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133600" y="533400"/>
            <a:ext cx="2593210" cy="338554"/>
          </a:xfrm>
          <a:prstGeom prst="rect">
            <a:avLst/>
          </a:prstGeom>
          <a:noFill/>
        </p:spPr>
        <p:txBody>
          <a:bodyPr wrap="none" rtlCol="0">
            <a:spAutoFit/>
          </a:bodyPr>
          <a:lstStyle/>
          <a:p>
            <a:r>
              <a:rPr lang="en-US" sz="1600" b="1" dirty="0" smtClean="0">
                <a:solidFill>
                  <a:schemeClr val="bg1"/>
                </a:solidFill>
              </a:rPr>
              <a:t>Air-Spy  SDR Sharp Software</a:t>
            </a:r>
            <a:endParaRPr lang="en-US" sz="1600" b="1" dirty="0">
              <a:solidFill>
                <a:schemeClr val="bg1"/>
              </a:solidFill>
            </a:endParaRPr>
          </a:p>
        </p:txBody>
      </p:sp>
      <p:sp>
        <p:nvSpPr>
          <p:cNvPr id="8" name="TextBox 7"/>
          <p:cNvSpPr txBox="1"/>
          <p:nvPr/>
        </p:nvSpPr>
        <p:spPr>
          <a:xfrm>
            <a:off x="4648200" y="457200"/>
            <a:ext cx="2776658" cy="461665"/>
          </a:xfrm>
          <a:prstGeom prst="rect">
            <a:avLst/>
          </a:prstGeom>
          <a:noFill/>
        </p:spPr>
        <p:txBody>
          <a:bodyPr wrap="none" rtlCol="0">
            <a:spAutoFit/>
          </a:bodyPr>
          <a:lstStyle/>
          <a:p>
            <a:r>
              <a:rPr lang="en-US" sz="2400" b="1" dirty="0" err="1" smtClean="0">
                <a:solidFill>
                  <a:srgbClr val="FFFF00"/>
                </a:solidFill>
              </a:rPr>
              <a:t>AirSpy</a:t>
            </a:r>
            <a:r>
              <a:rPr lang="en-US" sz="2400" b="1" dirty="0" smtClean="0">
                <a:solidFill>
                  <a:srgbClr val="FFFF00"/>
                </a:solidFill>
              </a:rPr>
              <a:t> SDR# Studio </a:t>
            </a:r>
            <a:r>
              <a:rPr lang="en-US" sz="2400" b="1" dirty="0" smtClean="0">
                <a:solidFill>
                  <a:schemeClr val="bg1"/>
                </a:solidFill>
              </a:rPr>
              <a:t> </a:t>
            </a:r>
            <a:endParaRPr lang="en-US" sz="2400" b="1"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228600" y="1017068"/>
            <a:ext cx="8686800" cy="5669482"/>
          </a:xfrm>
          <a:prstGeom prst="rect">
            <a:avLst/>
          </a:prstGeom>
          <a:noFill/>
          <a:ln w="9525">
            <a:noFill/>
            <a:miter lim="800000"/>
            <a:headEnd/>
            <a:tailEnd/>
          </a:ln>
          <a:effectLst/>
        </p:spPr>
      </p:pic>
      <p:sp>
        <p:nvSpPr>
          <p:cNvPr id="11" name="Slide Number Placeholder 10"/>
          <p:cNvSpPr>
            <a:spLocks noGrp="1"/>
          </p:cNvSpPr>
          <p:nvPr>
            <p:ph type="sldNum" sz="quarter" idx="12"/>
          </p:nvPr>
        </p:nvSpPr>
        <p:spPr/>
        <p:txBody>
          <a:bodyPr/>
          <a:lstStyle/>
          <a:p>
            <a:fld id="{9C598825-59B3-4584-912B-92622D7945A6}" type="slidenum">
              <a:rPr lang="en-US" smtClean="0"/>
              <a:pPr/>
              <a:t>6</a:t>
            </a:fld>
            <a:endParaRPr lang="en-US"/>
          </a:p>
        </p:txBody>
      </p:sp>
      <p:sp>
        <p:nvSpPr>
          <p:cNvPr id="10" name="Rectangle 9"/>
          <p:cNvSpPr/>
          <p:nvPr/>
        </p:nvSpPr>
        <p:spPr>
          <a:xfrm>
            <a:off x="5334000" y="1066800"/>
            <a:ext cx="3581400" cy="5638800"/>
          </a:xfrm>
          <a:prstGeom prst="rect">
            <a:avLst/>
          </a:prstGeom>
          <a:solidFill>
            <a:schemeClr val="bg1">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010400" y="6477000"/>
            <a:ext cx="1600200" cy="276999"/>
          </a:xfrm>
          <a:prstGeom prst="rect">
            <a:avLst/>
          </a:prstGeom>
          <a:noFill/>
        </p:spPr>
        <p:txBody>
          <a:bodyPr wrap="square" rtlCol="0">
            <a:spAutoFit/>
          </a:bodyPr>
          <a:lstStyle/>
          <a:p>
            <a:r>
              <a:rPr lang="en-US" sz="1200" dirty="0" smtClean="0">
                <a:solidFill>
                  <a:schemeClr val="tx1">
                    <a:lumMod val="75000"/>
                    <a:lumOff val="25000"/>
                  </a:schemeClr>
                </a:solidFill>
              </a:rPr>
              <a:t>  </a:t>
            </a:r>
            <a:r>
              <a:rPr lang="en-US" sz="1200" dirty="0" smtClean="0">
                <a:solidFill>
                  <a:schemeClr val="bg1"/>
                </a:solidFill>
              </a:rPr>
              <a:t>a </a:t>
            </a:r>
            <a:r>
              <a:rPr lang="en-US" sz="1200" dirty="0" err="1" smtClean="0">
                <a:solidFill>
                  <a:schemeClr val="bg1"/>
                </a:solidFill>
              </a:rPr>
              <a:t>pettit</a:t>
            </a:r>
            <a:r>
              <a:rPr lang="en-US" sz="1200" dirty="0" smtClean="0">
                <a:solidFill>
                  <a:schemeClr val="bg1"/>
                </a:solidFill>
              </a:rPr>
              <a:t> </a:t>
            </a:r>
            <a:r>
              <a:rPr lang="en-US" sz="1200" dirty="0" err="1" smtClean="0">
                <a:solidFill>
                  <a:schemeClr val="bg1"/>
                </a:solidFill>
              </a:rPr>
              <a:t>jr</a:t>
            </a:r>
            <a:r>
              <a:rPr lang="en-US" sz="1200" dirty="0" smtClean="0">
                <a:solidFill>
                  <a:schemeClr val="bg1"/>
                </a:solidFill>
              </a:rPr>
              <a:t>  Aug24</a:t>
            </a:r>
            <a:endParaRPr lang="en-US" sz="1200" dirty="0">
              <a:solidFill>
                <a:schemeClr val="bg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79039" cy="369332"/>
          </a:xfrm>
          <a:prstGeom prst="rect">
            <a:avLst/>
          </a:prstGeom>
          <a:noFill/>
        </p:spPr>
        <p:txBody>
          <a:bodyPr wrap="none" rtlCol="0">
            <a:spAutoFit/>
          </a:bodyPr>
          <a:lstStyle/>
          <a:p>
            <a:r>
              <a:rPr lang="en-US" dirty="0" smtClean="0"/>
              <a:t> </a:t>
            </a:r>
            <a:r>
              <a:rPr lang="en-US" b="1" dirty="0" smtClean="0">
                <a:solidFill>
                  <a:schemeClr val="bg1"/>
                </a:solidFill>
              </a:rPr>
              <a:t>Software  Block Diagram</a:t>
            </a:r>
            <a:endParaRPr lang="en-US" b="1" dirty="0">
              <a:solidFill>
                <a:schemeClr val="bg1"/>
              </a:solidFill>
            </a:endParaRPr>
          </a:p>
        </p:txBody>
      </p:sp>
      <p:sp>
        <p:nvSpPr>
          <p:cNvPr id="112" name="Rectangle 111"/>
          <p:cNvSpPr/>
          <p:nvPr/>
        </p:nvSpPr>
        <p:spPr>
          <a:xfrm>
            <a:off x="228600" y="457200"/>
            <a:ext cx="8686800" cy="6172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133600" y="533400"/>
            <a:ext cx="2593210" cy="338554"/>
          </a:xfrm>
          <a:prstGeom prst="rect">
            <a:avLst/>
          </a:prstGeom>
          <a:noFill/>
        </p:spPr>
        <p:txBody>
          <a:bodyPr wrap="none" rtlCol="0">
            <a:spAutoFit/>
          </a:bodyPr>
          <a:lstStyle/>
          <a:p>
            <a:r>
              <a:rPr lang="en-US" sz="1600" b="1" dirty="0" smtClean="0">
                <a:solidFill>
                  <a:schemeClr val="bg1"/>
                </a:solidFill>
              </a:rPr>
              <a:t>Air-Spy  SDR Sharp Software</a:t>
            </a:r>
            <a:endParaRPr lang="en-US" sz="1600" b="1" dirty="0">
              <a:solidFill>
                <a:schemeClr val="bg1"/>
              </a:solidFill>
            </a:endParaRPr>
          </a:p>
        </p:txBody>
      </p:sp>
      <p:sp>
        <p:nvSpPr>
          <p:cNvPr id="8" name="TextBox 7"/>
          <p:cNvSpPr txBox="1"/>
          <p:nvPr/>
        </p:nvSpPr>
        <p:spPr>
          <a:xfrm>
            <a:off x="4648200" y="457200"/>
            <a:ext cx="4314323" cy="461665"/>
          </a:xfrm>
          <a:prstGeom prst="rect">
            <a:avLst/>
          </a:prstGeom>
          <a:noFill/>
        </p:spPr>
        <p:txBody>
          <a:bodyPr wrap="none" rtlCol="0">
            <a:spAutoFit/>
          </a:bodyPr>
          <a:lstStyle/>
          <a:p>
            <a:r>
              <a:rPr lang="en-US" sz="2400" b="1" dirty="0" err="1" smtClean="0">
                <a:solidFill>
                  <a:srgbClr val="FFFF00"/>
                </a:solidFill>
              </a:rPr>
              <a:t>AirSpy</a:t>
            </a:r>
            <a:r>
              <a:rPr lang="en-US" sz="2400" b="1" dirty="0" smtClean="0">
                <a:solidFill>
                  <a:srgbClr val="FFFF00"/>
                </a:solidFill>
              </a:rPr>
              <a:t> SDR# Studio &amp; IF Average</a:t>
            </a:r>
            <a:endParaRPr lang="en-US" sz="2400" b="1" dirty="0">
              <a:solidFill>
                <a:srgbClr val="FFFF00"/>
              </a:solidFill>
            </a:endParaRPr>
          </a:p>
        </p:txBody>
      </p:sp>
      <p:pic>
        <p:nvPicPr>
          <p:cNvPr id="4098" name="Picture 2"/>
          <p:cNvPicPr>
            <a:picLocks noChangeAspect="1" noChangeArrowheads="1"/>
          </p:cNvPicPr>
          <p:nvPr/>
        </p:nvPicPr>
        <p:blipFill>
          <a:blip r:embed="rId2"/>
          <a:srcRect/>
          <a:stretch>
            <a:fillRect/>
          </a:stretch>
        </p:blipFill>
        <p:spPr bwMode="auto">
          <a:xfrm>
            <a:off x="228600" y="1017068"/>
            <a:ext cx="8686800" cy="5669482"/>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1752600" y="1066800"/>
            <a:ext cx="3581399" cy="5562600"/>
          </a:xfrm>
          <a:prstGeom prst="rect">
            <a:avLst/>
          </a:prstGeom>
          <a:noFill/>
          <a:ln w="9525">
            <a:noFill/>
            <a:miter lim="800000"/>
            <a:headEnd/>
            <a:tailEnd/>
          </a:ln>
          <a:effectLst/>
        </p:spPr>
      </p:pic>
      <p:sp>
        <p:nvSpPr>
          <p:cNvPr id="11" name="Slide Number Placeholder 10"/>
          <p:cNvSpPr>
            <a:spLocks noGrp="1"/>
          </p:cNvSpPr>
          <p:nvPr>
            <p:ph type="sldNum" sz="quarter" idx="12"/>
          </p:nvPr>
        </p:nvSpPr>
        <p:spPr/>
        <p:txBody>
          <a:bodyPr/>
          <a:lstStyle/>
          <a:p>
            <a:fld id="{9C598825-59B3-4584-912B-92622D7945A6}" type="slidenum">
              <a:rPr lang="en-US" smtClean="0"/>
              <a:pPr/>
              <a:t>7</a:t>
            </a:fld>
            <a:endParaRPr lang="en-US"/>
          </a:p>
        </p:txBody>
      </p:sp>
      <p:sp>
        <p:nvSpPr>
          <p:cNvPr id="10" name="Rectangle 9"/>
          <p:cNvSpPr/>
          <p:nvPr/>
        </p:nvSpPr>
        <p:spPr>
          <a:xfrm>
            <a:off x="5410200" y="990600"/>
            <a:ext cx="3505200" cy="5715000"/>
          </a:xfrm>
          <a:prstGeom prst="rect">
            <a:avLst/>
          </a:prstGeom>
          <a:noFill/>
          <a:ln w="107950" cmpd="dbl">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79039" cy="369332"/>
          </a:xfrm>
          <a:prstGeom prst="rect">
            <a:avLst/>
          </a:prstGeom>
          <a:noFill/>
        </p:spPr>
        <p:txBody>
          <a:bodyPr wrap="none" rtlCol="0">
            <a:spAutoFit/>
          </a:bodyPr>
          <a:lstStyle/>
          <a:p>
            <a:r>
              <a:rPr lang="en-US" dirty="0" smtClean="0">
                <a:solidFill>
                  <a:schemeClr val="bg1"/>
                </a:solidFill>
              </a:rPr>
              <a:t> </a:t>
            </a:r>
            <a:r>
              <a:rPr lang="en-US" b="1" dirty="0" smtClean="0">
                <a:solidFill>
                  <a:schemeClr val="bg1"/>
                </a:solidFill>
              </a:rPr>
              <a:t>Software  Block Diagram</a:t>
            </a:r>
            <a:endParaRPr lang="en-US" b="1" dirty="0">
              <a:solidFill>
                <a:schemeClr val="bg1"/>
              </a:solidFill>
            </a:endParaRPr>
          </a:p>
        </p:txBody>
      </p:sp>
      <p:sp>
        <p:nvSpPr>
          <p:cNvPr id="112" name="Rectangle 111"/>
          <p:cNvSpPr/>
          <p:nvPr/>
        </p:nvSpPr>
        <p:spPr>
          <a:xfrm>
            <a:off x="228600" y="457200"/>
            <a:ext cx="8686800" cy="6172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133600" y="533400"/>
            <a:ext cx="2593210" cy="338554"/>
          </a:xfrm>
          <a:prstGeom prst="rect">
            <a:avLst/>
          </a:prstGeom>
          <a:noFill/>
        </p:spPr>
        <p:txBody>
          <a:bodyPr wrap="none" rtlCol="0">
            <a:spAutoFit/>
          </a:bodyPr>
          <a:lstStyle/>
          <a:p>
            <a:r>
              <a:rPr lang="en-US" sz="1600" b="1" dirty="0" smtClean="0">
                <a:solidFill>
                  <a:schemeClr val="bg1"/>
                </a:solidFill>
              </a:rPr>
              <a:t>Air-Spy  SDR Sharp Software</a:t>
            </a:r>
            <a:endParaRPr lang="en-US" sz="1600" b="1" dirty="0">
              <a:solidFill>
                <a:schemeClr val="bg1"/>
              </a:solidFill>
            </a:endParaRPr>
          </a:p>
        </p:txBody>
      </p:sp>
      <p:sp>
        <p:nvSpPr>
          <p:cNvPr id="8" name="TextBox 7"/>
          <p:cNvSpPr txBox="1"/>
          <p:nvPr/>
        </p:nvSpPr>
        <p:spPr>
          <a:xfrm>
            <a:off x="4648200" y="457200"/>
            <a:ext cx="4314323" cy="461665"/>
          </a:xfrm>
          <a:prstGeom prst="rect">
            <a:avLst/>
          </a:prstGeom>
          <a:noFill/>
        </p:spPr>
        <p:txBody>
          <a:bodyPr wrap="none" rtlCol="0">
            <a:spAutoFit/>
          </a:bodyPr>
          <a:lstStyle/>
          <a:p>
            <a:r>
              <a:rPr lang="en-US" sz="2400" b="1" dirty="0" err="1" smtClean="0">
                <a:solidFill>
                  <a:srgbClr val="FFFF00"/>
                </a:solidFill>
              </a:rPr>
              <a:t>AirSpy</a:t>
            </a:r>
            <a:r>
              <a:rPr lang="en-US" sz="2400" b="1" dirty="0" smtClean="0">
                <a:solidFill>
                  <a:srgbClr val="FFFF00"/>
                </a:solidFill>
              </a:rPr>
              <a:t> SDR# Studio &amp; IF Average</a:t>
            </a:r>
            <a:endParaRPr lang="en-US" sz="2400" b="1" dirty="0">
              <a:solidFill>
                <a:srgbClr val="FFFF00"/>
              </a:solidFill>
            </a:endParaRPr>
          </a:p>
        </p:txBody>
      </p:sp>
      <p:pic>
        <p:nvPicPr>
          <p:cNvPr id="4098" name="Picture 2"/>
          <p:cNvPicPr>
            <a:picLocks noChangeAspect="1" noChangeArrowheads="1"/>
          </p:cNvPicPr>
          <p:nvPr/>
        </p:nvPicPr>
        <p:blipFill>
          <a:blip r:embed="rId2"/>
          <a:srcRect/>
          <a:stretch>
            <a:fillRect/>
          </a:stretch>
        </p:blipFill>
        <p:spPr bwMode="auto">
          <a:xfrm>
            <a:off x="228600" y="1017068"/>
            <a:ext cx="8686800" cy="5669482"/>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1752600" y="1066800"/>
            <a:ext cx="3581399" cy="5562600"/>
          </a:xfrm>
          <a:prstGeom prst="rect">
            <a:avLst/>
          </a:prstGeom>
          <a:noFill/>
          <a:ln w="9525">
            <a:noFill/>
            <a:miter lim="800000"/>
            <a:headEnd/>
            <a:tailEnd/>
          </a:ln>
          <a:effectLst/>
        </p:spPr>
      </p:pic>
      <p:sp>
        <p:nvSpPr>
          <p:cNvPr id="10" name="Rounded Rectangle 9"/>
          <p:cNvSpPr/>
          <p:nvPr/>
        </p:nvSpPr>
        <p:spPr>
          <a:xfrm>
            <a:off x="228600" y="1066800"/>
            <a:ext cx="1219200" cy="32004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9C598825-59B3-4584-912B-92622D7945A6}" type="slidenum">
              <a:rPr lang="en-US" smtClean="0"/>
              <a:pPr/>
              <a:t>8</a:t>
            </a:fld>
            <a:endParaRPr lang="en-US"/>
          </a:p>
        </p:txBody>
      </p:sp>
      <p:sp>
        <p:nvSpPr>
          <p:cNvPr id="14" name="Rectangle 13"/>
          <p:cNvSpPr/>
          <p:nvPr/>
        </p:nvSpPr>
        <p:spPr>
          <a:xfrm>
            <a:off x="5410200" y="990600"/>
            <a:ext cx="3505200" cy="5715000"/>
          </a:xfrm>
          <a:prstGeom prst="rect">
            <a:avLst/>
          </a:prstGeom>
          <a:noFill/>
          <a:ln w="107950" cmpd="dbl">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905000" y="76200"/>
            <a:ext cx="2524345" cy="369332"/>
          </a:xfrm>
          <a:prstGeom prst="rect">
            <a:avLst/>
          </a:prstGeom>
          <a:noFill/>
        </p:spPr>
        <p:txBody>
          <a:bodyPr wrap="none" rtlCol="0">
            <a:spAutoFit/>
          </a:bodyPr>
          <a:lstStyle/>
          <a:p>
            <a:r>
              <a:rPr lang="en-US" dirty="0" smtClean="0"/>
              <a:t> </a:t>
            </a:r>
            <a:r>
              <a:rPr lang="en-US" dirty="0" smtClean="0">
                <a:solidFill>
                  <a:schemeClr val="bg1"/>
                </a:solidFill>
              </a:rPr>
              <a:t>Software  Block Diagram</a:t>
            </a:r>
            <a:endParaRPr lang="en-US" dirty="0">
              <a:solidFill>
                <a:schemeClr val="bg1"/>
              </a:solidFill>
            </a:endParaRPr>
          </a:p>
        </p:txBody>
      </p:sp>
      <p:sp>
        <p:nvSpPr>
          <p:cNvPr id="112" name="Rectangle 111"/>
          <p:cNvSpPr/>
          <p:nvPr/>
        </p:nvSpPr>
        <p:spPr>
          <a:xfrm>
            <a:off x="228600" y="457200"/>
            <a:ext cx="8534400" cy="60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1066800"/>
            <a:ext cx="6781800" cy="5334000"/>
          </a:xfrm>
          <a:prstGeom prst="rect">
            <a:avLst/>
          </a:prstGeom>
          <a:noFill/>
          <a:ln w="317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2"/>
          <a:srcRect/>
          <a:stretch>
            <a:fillRect/>
          </a:stretch>
        </p:blipFill>
        <p:spPr bwMode="auto">
          <a:xfrm>
            <a:off x="609600" y="1219200"/>
            <a:ext cx="2667000" cy="5008563"/>
          </a:xfrm>
          <a:prstGeom prst="rect">
            <a:avLst/>
          </a:prstGeom>
          <a:noFill/>
          <a:ln w="9525">
            <a:noFill/>
            <a:miter lim="800000"/>
            <a:headEnd/>
            <a:tailEnd/>
          </a:ln>
          <a:effectLst/>
        </p:spPr>
      </p:pic>
      <p:sp>
        <p:nvSpPr>
          <p:cNvPr id="21" name="Rounded Rectangle 20"/>
          <p:cNvSpPr/>
          <p:nvPr/>
        </p:nvSpPr>
        <p:spPr>
          <a:xfrm>
            <a:off x="685800" y="1524000"/>
            <a:ext cx="2514600" cy="2286000"/>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43000" y="457200"/>
            <a:ext cx="5569602" cy="461665"/>
          </a:xfrm>
          <a:prstGeom prst="rect">
            <a:avLst/>
          </a:prstGeom>
          <a:noFill/>
        </p:spPr>
        <p:txBody>
          <a:bodyPr wrap="none" rtlCol="0">
            <a:spAutoFit/>
          </a:bodyPr>
          <a:lstStyle/>
          <a:p>
            <a:r>
              <a:rPr lang="en-US" sz="2400" b="1" dirty="0" err="1" smtClean="0">
                <a:solidFill>
                  <a:schemeClr val="bg1"/>
                </a:solidFill>
              </a:rPr>
              <a:t>IF_Average</a:t>
            </a:r>
            <a:r>
              <a:rPr lang="en-US" sz="2400" b="1" dirty="0" smtClean="0">
                <a:solidFill>
                  <a:schemeClr val="bg1"/>
                </a:solidFill>
              </a:rPr>
              <a:t> Plug-In   </a:t>
            </a:r>
            <a:r>
              <a:rPr lang="en-US" sz="2400" dirty="0" smtClean="0">
                <a:solidFill>
                  <a:schemeClr val="bg1"/>
                </a:solidFill>
              </a:rPr>
              <a:t>for </a:t>
            </a:r>
            <a:r>
              <a:rPr lang="en-US" sz="2400" dirty="0" err="1" smtClean="0">
                <a:solidFill>
                  <a:schemeClr val="bg1"/>
                </a:solidFill>
              </a:rPr>
              <a:t>AirSpy</a:t>
            </a:r>
            <a:r>
              <a:rPr lang="en-US" sz="2400" dirty="0" smtClean="0">
                <a:solidFill>
                  <a:schemeClr val="bg1"/>
                </a:solidFill>
              </a:rPr>
              <a:t> SDR# Studio</a:t>
            </a:r>
            <a:endParaRPr lang="en-US" sz="2400" dirty="0">
              <a:solidFill>
                <a:schemeClr val="bg1"/>
              </a:solidFill>
            </a:endParaRPr>
          </a:p>
        </p:txBody>
      </p:sp>
      <p:sp>
        <p:nvSpPr>
          <p:cNvPr id="11" name="TextBox 10"/>
          <p:cNvSpPr txBox="1"/>
          <p:nvPr/>
        </p:nvSpPr>
        <p:spPr>
          <a:xfrm>
            <a:off x="2362200" y="1676401"/>
            <a:ext cx="420308" cy="276999"/>
          </a:xfrm>
          <a:prstGeom prst="rect">
            <a:avLst/>
          </a:prstGeom>
          <a:solidFill>
            <a:schemeClr val="bg1"/>
          </a:solidFill>
        </p:spPr>
        <p:txBody>
          <a:bodyPr wrap="square" rtlCol="0">
            <a:spAutoFit/>
          </a:bodyPr>
          <a:lstStyle/>
          <a:p>
            <a:r>
              <a:rPr lang="en-US" sz="1200" b="1" dirty="0" smtClean="0"/>
              <a:t>512</a:t>
            </a:r>
            <a:endParaRPr lang="en-US" sz="1200" b="1" dirty="0"/>
          </a:p>
        </p:txBody>
      </p:sp>
      <p:sp>
        <p:nvSpPr>
          <p:cNvPr id="12" name="TextBox 11"/>
          <p:cNvSpPr txBox="1"/>
          <p:nvPr/>
        </p:nvSpPr>
        <p:spPr>
          <a:xfrm>
            <a:off x="2362200" y="1905000"/>
            <a:ext cx="533400" cy="276999"/>
          </a:xfrm>
          <a:prstGeom prst="rect">
            <a:avLst/>
          </a:prstGeom>
          <a:solidFill>
            <a:schemeClr val="bg1"/>
          </a:solidFill>
        </p:spPr>
        <p:txBody>
          <a:bodyPr wrap="square" rtlCol="0">
            <a:spAutoFit/>
          </a:bodyPr>
          <a:lstStyle/>
          <a:p>
            <a:r>
              <a:rPr lang="en-US" sz="1200" b="1" dirty="0" smtClean="0"/>
              <a:t>1000</a:t>
            </a:r>
            <a:endParaRPr lang="en-US" sz="1200" b="1" dirty="0"/>
          </a:p>
        </p:txBody>
      </p:sp>
      <p:sp>
        <p:nvSpPr>
          <p:cNvPr id="14" name="Rounded Rectangle 13"/>
          <p:cNvSpPr/>
          <p:nvPr/>
        </p:nvSpPr>
        <p:spPr>
          <a:xfrm>
            <a:off x="838200" y="2133600"/>
            <a:ext cx="2286000" cy="1066800"/>
          </a:xfrm>
          <a:prstGeom prst="round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p:cNvPicPr>
            <a:picLocks noChangeAspect="1" noChangeArrowheads="1"/>
          </p:cNvPicPr>
          <p:nvPr/>
        </p:nvPicPr>
        <p:blipFill>
          <a:blip r:embed="rId3"/>
          <a:srcRect/>
          <a:stretch>
            <a:fillRect/>
          </a:stretch>
        </p:blipFill>
        <p:spPr bwMode="auto">
          <a:xfrm>
            <a:off x="3276600" y="1143000"/>
            <a:ext cx="3886200" cy="5257800"/>
          </a:xfrm>
          <a:prstGeom prst="rect">
            <a:avLst/>
          </a:prstGeom>
          <a:noFill/>
          <a:ln w="9525">
            <a:noFill/>
            <a:miter lim="800000"/>
            <a:headEnd/>
            <a:tailEnd/>
          </a:ln>
          <a:effectLst/>
        </p:spPr>
      </p:pic>
      <p:sp>
        <p:nvSpPr>
          <p:cNvPr id="22" name="TextBox 21"/>
          <p:cNvSpPr txBox="1"/>
          <p:nvPr/>
        </p:nvSpPr>
        <p:spPr>
          <a:xfrm>
            <a:off x="3276600" y="2057400"/>
            <a:ext cx="3581400" cy="1569660"/>
          </a:xfrm>
          <a:prstGeom prst="rect">
            <a:avLst/>
          </a:prstGeom>
          <a:noFill/>
        </p:spPr>
        <p:txBody>
          <a:bodyPr wrap="square" rtlCol="0">
            <a:spAutoFit/>
          </a:bodyPr>
          <a:lstStyle/>
          <a:p>
            <a:pPr lvl="1"/>
            <a:r>
              <a:rPr lang="en-US" sz="1600" b="1" dirty="0" smtClean="0">
                <a:solidFill>
                  <a:srgbClr val="FFFF00"/>
                </a:solidFill>
              </a:rPr>
              <a:t>Set Up Display,  </a:t>
            </a:r>
            <a:r>
              <a:rPr lang="en-US" sz="1600" b="1" smtClean="0">
                <a:solidFill>
                  <a:srgbClr val="FFFF00"/>
                </a:solidFill>
              </a:rPr>
              <a:t>FFT </a:t>
            </a:r>
            <a:r>
              <a:rPr lang="en-US" sz="1600" b="1" smtClean="0">
                <a:solidFill>
                  <a:srgbClr val="FFFF00"/>
                </a:solidFill>
              </a:rPr>
              <a:t>resolution </a:t>
            </a:r>
            <a:r>
              <a:rPr lang="en-US" sz="1600" b="1" dirty="0" smtClean="0">
                <a:solidFill>
                  <a:srgbClr val="FFFF00"/>
                </a:solidFill>
              </a:rPr>
              <a:t>and </a:t>
            </a:r>
          </a:p>
          <a:p>
            <a:pPr lvl="1"/>
            <a:r>
              <a:rPr lang="en-US" sz="1600" b="1" dirty="0" smtClean="0">
                <a:solidFill>
                  <a:srgbClr val="FFFF00"/>
                </a:solidFill>
              </a:rPr>
              <a:t>Number of Averages </a:t>
            </a:r>
          </a:p>
          <a:p>
            <a:pPr lvl="1"/>
            <a:r>
              <a:rPr lang="en-US" sz="1600" b="1" dirty="0" smtClean="0">
                <a:solidFill>
                  <a:srgbClr val="FFFF00"/>
                </a:solidFill>
              </a:rPr>
              <a:t>	to View </a:t>
            </a:r>
            <a:r>
              <a:rPr lang="en-US" sz="1600" b="1" smtClean="0">
                <a:solidFill>
                  <a:srgbClr val="FFFF00"/>
                </a:solidFill>
              </a:rPr>
              <a:t>/ </a:t>
            </a:r>
            <a:r>
              <a:rPr lang="en-US" sz="1600" b="1" smtClean="0">
                <a:solidFill>
                  <a:srgbClr val="FFFF00"/>
                </a:solidFill>
              </a:rPr>
              <a:t>Save</a:t>
            </a:r>
          </a:p>
          <a:p>
            <a:pPr lvl="1"/>
            <a:endParaRPr lang="en-US" sz="1600" b="1">
              <a:solidFill>
                <a:srgbClr val="FFFF00"/>
              </a:solidFill>
            </a:endParaRPr>
          </a:p>
          <a:p>
            <a:pPr lvl="1"/>
            <a:r>
              <a:rPr lang="en-US" sz="1600" b="1" smtClean="0">
                <a:solidFill>
                  <a:srgbClr val="FFFF00"/>
                </a:solidFill>
              </a:rPr>
              <a:t>FFT resoluiton of   </a:t>
            </a:r>
            <a:r>
              <a:rPr lang="en-US" sz="1600" b="1" i="1" smtClean="0">
                <a:solidFill>
                  <a:schemeClr val="bg1"/>
                </a:solidFill>
              </a:rPr>
              <a:t>256  512  1024 </a:t>
            </a:r>
          </a:p>
          <a:p>
            <a:pPr lvl="1"/>
            <a:r>
              <a:rPr lang="en-US" sz="1600" b="1" smtClean="0">
                <a:solidFill>
                  <a:srgbClr val="FFFF00"/>
                </a:solidFill>
              </a:rPr>
              <a:t>compatible with </a:t>
            </a:r>
            <a:r>
              <a:rPr lang="en-US" sz="1600" b="1" smtClean="0">
                <a:solidFill>
                  <a:srgbClr val="FFFF00"/>
                </a:solidFill>
              </a:rPr>
              <a:t>HL3D processing</a:t>
            </a:r>
            <a:endParaRPr lang="en-US" sz="1600" b="1" dirty="0">
              <a:solidFill>
                <a:srgbClr val="FFFF00"/>
              </a:solidFill>
            </a:endParaRPr>
          </a:p>
        </p:txBody>
      </p:sp>
      <p:sp>
        <p:nvSpPr>
          <p:cNvPr id="16" name="Slide Number Placeholder 15"/>
          <p:cNvSpPr>
            <a:spLocks noGrp="1"/>
          </p:cNvSpPr>
          <p:nvPr>
            <p:ph type="sldNum" sz="quarter" idx="12"/>
          </p:nvPr>
        </p:nvSpPr>
        <p:spPr/>
        <p:txBody>
          <a:bodyPr/>
          <a:lstStyle/>
          <a:p>
            <a:fld id="{9C598825-59B3-4584-912B-92622D7945A6}" type="slidenum">
              <a:rPr lang="en-US" smtClean="0"/>
              <a:pPr/>
              <a:t>9</a:t>
            </a:fld>
            <a:endParaRPr lang="en-US"/>
          </a:p>
        </p:txBody>
      </p:sp>
      <p:sp>
        <p:nvSpPr>
          <p:cNvPr id="17" name="Notched Right Arrow 16"/>
          <p:cNvSpPr/>
          <p:nvPr/>
        </p:nvSpPr>
        <p:spPr>
          <a:xfrm rot="20728622">
            <a:off x="3220542" y="2349228"/>
            <a:ext cx="533400" cy="228600"/>
          </a:xfrm>
          <a:prstGeom prst="notch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4414</TotalTime>
  <Words>706</Words>
  <Application>Microsoft Office PowerPoint</Application>
  <PresentationFormat>On-screen Show (4:3)</PresentationFormat>
  <Paragraphs>190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Alexp</dc:creator>
  <cp:lastModifiedBy>APettit</cp:lastModifiedBy>
  <cp:revision>143</cp:revision>
  <dcterms:created xsi:type="dcterms:W3CDTF">2024-07-23T19:14:23Z</dcterms:created>
  <dcterms:modified xsi:type="dcterms:W3CDTF">2025-07-07T14:29:34Z</dcterms:modified>
</cp:coreProperties>
</file>